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p15="http://schemas.microsoft.com/office/powerpoint/2012/main"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76" r:id="rId1"/>
  </p:sldMasterIdLst>
  <p:notesMasterIdLst>
    <p:notesMasterId r:id="rId12"/>
  </p:notesMasterIdLst>
  <p:handoutMasterIdLst>
    <p:handoutMasterId r:id="rId13"/>
  </p:handoutMasterIdLst>
  <p:sldIdLst>
    <p:sldId id="256" r:id="rId2"/>
    <p:sldId id="350" r:id="rId3"/>
    <p:sldId id="356" r:id="rId4"/>
    <p:sldId id="357" r:id="rId5"/>
    <p:sldId id="363" r:id="rId6"/>
    <p:sldId id="358" r:id="rId7"/>
    <p:sldId id="359" r:id="rId8"/>
    <p:sldId id="360" r:id="rId9"/>
    <p:sldId id="361" r:id="rId10"/>
    <p:sldId id="362" r:id="rId11"/>
  </p:sldIdLst>
  <p:sldSz cx="6858000" cy="9906000" type="A4"/>
  <p:notesSz cx="6819900" cy="9918700"/>
  <p:custDataLst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>
        <p15:guide id="1" orient="horz" pos="3124" userDrawn="1">
          <p15:clr>
            <a:srgbClr val="A4A3A4"/>
          </p15:clr>
        </p15:guide>
        <p15:guide id="2" pos="214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C3F65"/>
    <a:srgbClr val="0498C2"/>
    <a:srgbClr val="ED7607"/>
    <a:srgbClr val="F80531"/>
    <a:srgbClr val="9D469B"/>
    <a:srgbClr val="00E4BE"/>
    <a:srgbClr val="FFFFFF"/>
    <a:srgbClr val="EFEDEB"/>
    <a:srgbClr val="4D4D4D"/>
    <a:srgbClr val="CFCBC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9854" autoAdjust="0"/>
    <p:restoredTop sz="89899" autoAdjust="0"/>
  </p:normalViewPr>
  <p:slideViewPr>
    <p:cSldViewPr snapToGrid="0" showGuides="1">
      <p:cViewPr varScale="1">
        <p:scale>
          <a:sx n="38" d="100"/>
          <a:sy n="38" d="100"/>
        </p:scale>
        <p:origin x="2208" y="2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 showGuides="1">
      <p:cViewPr varScale="1">
        <p:scale>
          <a:sx n="123" d="100"/>
          <a:sy n="123" d="100"/>
        </p:scale>
        <p:origin x="2386" y="38"/>
      </p:cViewPr>
      <p:guideLst>
        <p:guide orient="horz" pos="3124"/>
        <p:guide pos="2148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customXml" Target="../customXml/item3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atrick McCann" userId="a07d4638cab08762" providerId="LiveId" clId="{30E6F169-DCAF-4465-9EC4-CFFE395F5155}"/>
    <pc:docChg chg="undo custSel modSld">
      <pc:chgData name="Patrick McCann" userId="a07d4638cab08762" providerId="LiveId" clId="{30E6F169-DCAF-4465-9EC4-CFFE395F5155}" dt="2025-04-15T10:48:39.817" v="120" actId="6549"/>
      <pc:docMkLst>
        <pc:docMk/>
      </pc:docMkLst>
      <pc:sldChg chg="modSp mod">
        <pc:chgData name="Patrick McCann" userId="a07d4638cab08762" providerId="LiveId" clId="{30E6F169-DCAF-4465-9EC4-CFFE395F5155}" dt="2025-04-15T10:41:22.513" v="6" actId="20577"/>
        <pc:sldMkLst>
          <pc:docMk/>
          <pc:sldMk cId="3942679556" sldId="358"/>
        </pc:sldMkLst>
        <pc:spChg chg="mod">
          <ac:chgData name="Patrick McCann" userId="a07d4638cab08762" providerId="LiveId" clId="{30E6F169-DCAF-4465-9EC4-CFFE395F5155}" dt="2025-04-15T10:41:22.513" v="6" actId="20577"/>
          <ac:spMkLst>
            <pc:docMk/>
            <pc:sldMk cId="3942679556" sldId="358"/>
            <ac:spMk id="5" creationId="{D2B48006-8BC4-EFDD-6935-DD8D77960F90}"/>
          </ac:spMkLst>
        </pc:spChg>
      </pc:sldChg>
      <pc:sldChg chg="addSp modSp mod">
        <pc:chgData name="Patrick McCann" userId="a07d4638cab08762" providerId="LiveId" clId="{30E6F169-DCAF-4465-9EC4-CFFE395F5155}" dt="2025-04-15T10:48:39.817" v="120" actId="6549"/>
        <pc:sldMkLst>
          <pc:docMk/>
          <pc:sldMk cId="412734247" sldId="359"/>
        </pc:sldMkLst>
        <pc:spChg chg="add mod">
          <ac:chgData name="Patrick McCann" userId="a07d4638cab08762" providerId="LiveId" clId="{30E6F169-DCAF-4465-9EC4-CFFE395F5155}" dt="2025-04-15T10:47:03.094" v="86" actId="6549"/>
          <ac:spMkLst>
            <pc:docMk/>
            <pc:sldMk cId="412734247" sldId="359"/>
            <ac:spMk id="4" creationId="{348C48B9-874C-DAC4-9FE6-4DA6FCF8F4A0}"/>
          </ac:spMkLst>
        </pc:spChg>
        <pc:spChg chg="mod">
          <ac:chgData name="Patrick McCann" userId="a07d4638cab08762" providerId="LiveId" clId="{30E6F169-DCAF-4465-9EC4-CFFE395F5155}" dt="2025-04-15T10:46:40.176" v="80" actId="1076"/>
          <ac:spMkLst>
            <pc:docMk/>
            <pc:sldMk cId="412734247" sldId="359"/>
            <ac:spMk id="18" creationId="{85F7B725-EAD0-43F7-70B4-BBBBF271C670}"/>
          </ac:spMkLst>
        </pc:spChg>
        <pc:spChg chg="mod">
          <ac:chgData name="Patrick McCann" userId="a07d4638cab08762" providerId="LiveId" clId="{30E6F169-DCAF-4465-9EC4-CFFE395F5155}" dt="2025-04-15T10:48:39.817" v="120" actId="6549"/>
          <ac:spMkLst>
            <pc:docMk/>
            <pc:sldMk cId="412734247" sldId="359"/>
            <ac:spMk id="20" creationId="{00F7F9AD-F0F7-5BED-A935-D3E8332FAE57}"/>
          </ac:spMkLst>
        </pc:spChg>
        <pc:spChg chg="mod">
          <ac:chgData name="Patrick McCann" userId="a07d4638cab08762" providerId="LiveId" clId="{30E6F169-DCAF-4465-9EC4-CFFE395F5155}" dt="2025-04-15T10:48:01.878" v="113" actId="1076"/>
          <ac:spMkLst>
            <pc:docMk/>
            <pc:sldMk cId="412734247" sldId="359"/>
            <ac:spMk id="22" creationId="{CCEFFE42-BDBE-6B1F-DA8A-D8F2D528386E}"/>
          </ac:spMkLst>
        </pc:spChg>
        <pc:spChg chg="mod">
          <ac:chgData name="Patrick McCann" userId="a07d4638cab08762" providerId="LiveId" clId="{30E6F169-DCAF-4465-9EC4-CFFE395F5155}" dt="2025-04-15T10:48:13.653" v="115" actId="1076"/>
          <ac:spMkLst>
            <pc:docMk/>
            <pc:sldMk cId="412734247" sldId="359"/>
            <ac:spMk id="23" creationId="{1D644267-4649-FF87-A574-B5E6F398618E}"/>
          </ac:spMkLst>
        </pc:spChg>
        <pc:spChg chg="mod">
          <ac:chgData name="Patrick McCann" userId="a07d4638cab08762" providerId="LiveId" clId="{30E6F169-DCAF-4465-9EC4-CFFE395F5155}" dt="2025-04-15T10:48:06.787" v="114" actId="1076"/>
          <ac:spMkLst>
            <pc:docMk/>
            <pc:sldMk cId="412734247" sldId="359"/>
            <ac:spMk id="25" creationId="{FC0F9AE8-863A-47EB-D14C-72F02241EA4B}"/>
          </ac:spMkLst>
        </pc:spChg>
        <pc:spChg chg="mod">
          <ac:chgData name="Patrick McCann" userId="a07d4638cab08762" providerId="LiveId" clId="{30E6F169-DCAF-4465-9EC4-CFFE395F5155}" dt="2025-04-15T10:47:11.172" v="87" actId="1076"/>
          <ac:spMkLst>
            <pc:docMk/>
            <pc:sldMk cId="412734247" sldId="359"/>
            <ac:spMk id="26" creationId="{05820917-2750-4931-02A2-9F74C6040064}"/>
          </ac:spMkLst>
        </pc:spChg>
        <pc:spChg chg="mod">
          <ac:chgData name="Patrick McCann" userId="a07d4638cab08762" providerId="LiveId" clId="{30E6F169-DCAF-4465-9EC4-CFFE395F5155}" dt="2025-04-15T10:46:34.087" v="79" actId="1076"/>
          <ac:spMkLst>
            <pc:docMk/>
            <pc:sldMk cId="412734247" sldId="359"/>
            <ac:spMk id="27" creationId="{8BD57B0E-AED5-BFA3-EB90-864118276CB1}"/>
          </ac:spMkLst>
        </pc:spChg>
      </pc:sldChg>
    </pc:docChg>
  </pc:docChgLst>
</pc:chgInfo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72014122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63032" y="0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endParaRPr lang="en-GB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122488" y="744538"/>
            <a:ext cx="2574925" cy="371951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1990" y="4711383"/>
            <a:ext cx="5455920" cy="446341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63032" y="9421044"/>
            <a:ext cx="2955290" cy="49593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87A06A-650F-4CE8-B8A3-9C9422B0D088}" type="slidenum">
              <a:rPr lang="en-GB" smtClean="0"/>
              <a:t>‹#›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80166849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2122488" y="744538"/>
            <a:ext cx="2574925" cy="3719512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5C87A06A-650F-4CE8-B8A3-9C9422B0D088}" type="slidenum">
              <a:rPr lang="en-GB" smtClean="0"/>
              <a:t>2</a:t>
            </a:fld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1553542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con_Cov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9857121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533999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00641601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8" r:id="rId1"/>
    <p:sldLayoutId id="2147483777" r:id="rId2"/>
  </p:sldLayoutIdLst>
  <p:hf sldNum="0" hdr="0" ftr="0" dt="0"/>
  <p:txStyles>
    <p:titleStyle>
      <a:lvl1pPr marL="0" indent="0" algn="l" defTabSz="914400" rtl="0" eaLnBrk="1" latinLnBrk="0" hangingPunct="1">
        <a:spcBef>
          <a:spcPct val="0"/>
        </a:spcBef>
        <a:buNone/>
        <a:defRPr sz="2800" kern="1200">
          <a:solidFill>
            <a:schemeClr val="tx2"/>
          </a:solidFill>
          <a:latin typeface="+mj-lt"/>
          <a:ea typeface="+mj-ea"/>
          <a:cs typeface="Arial" pitchFamily="34" charset="0"/>
        </a:defRPr>
      </a:lvl1pPr>
    </p:titleStyle>
    <p:bodyStyle>
      <a:lvl1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1pPr>
      <a:lvl2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400" kern="1200">
          <a:solidFill>
            <a:schemeClr val="tx2"/>
          </a:solidFill>
          <a:latin typeface="+mn-lt"/>
          <a:ea typeface="+mn-ea"/>
          <a:cs typeface="Arial" pitchFamily="34" charset="0"/>
        </a:defRPr>
      </a:lvl2pPr>
      <a:lvl3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0"/>
        </a:spcAft>
        <a:buFont typeface="Arial" panose="020B0604020202020204" pitchFamily="34" charset="0"/>
        <a:buNone/>
        <a:defRPr sz="1200" kern="1200">
          <a:solidFill>
            <a:schemeClr val="tx1"/>
          </a:solidFill>
          <a:latin typeface="+mn-lt"/>
          <a:ea typeface="+mn-ea"/>
          <a:cs typeface="Arial" pitchFamily="34" charset="0"/>
        </a:defRPr>
      </a:lvl3pPr>
      <a:lvl4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100" kern="1200">
          <a:solidFill>
            <a:schemeClr val="tx1"/>
          </a:solidFill>
          <a:latin typeface="+mn-lt"/>
          <a:ea typeface="+mn-ea"/>
          <a:cs typeface="Arial" pitchFamily="34" charset="0"/>
        </a:defRPr>
      </a:lvl4pPr>
      <a:lvl5pPr marL="0" indent="0" algn="l" defTabSz="914400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1200" kern="1200">
          <a:solidFill>
            <a:schemeClr val="tx2"/>
          </a:solidFill>
          <a:latin typeface="+mn-lt"/>
          <a:ea typeface="+mn-ea"/>
          <a:cs typeface="Arial" pitchFamily="34" charset="0"/>
        </a:defRPr>
      </a:lvl5pPr>
      <a:lvl6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050" kern="1200">
          <a:solidFill>
            <a:srgbClr val="4D4D4D"/>
          </a:solidFill>
          <a:latin typeface="+mn-lt"/>
          <a:ea typeface="+mn-ea"/>
          <a:cs typeface="+mn-cs"/>
        </a:defRPr>
      </a:lvl6pPr>
      <a:lvl7pPr marL="0" indent="0" algn="l" defTabSz="914400" rtl="0" eaLnBrk="1" latinLnBrk="0" hangingPunct="1">
        <a:spcBef>
          <a:spcPts val="0"/>
        </a:spcBef>
        <a:spcAft>
          <a:spcPts val="500"/>
        </a:spcAft>
        <a:buFont typeface="Arial" pitchFamily="34" charset="0"/>
        <a:buNone/>
        <a:defRPr sz="1050" kern="1200">
          <a:solidFill>
            <a:srgbClr val="4D4D4D"/>
          </a:solidFill>
          <a:latin typeface="+mn-lt"/>
          <a:ea typeface="+mn-ea"/>
          <a:cs typeface="+mn-cs"/>
        </a:defRPr>
      </a:lvl7pPr>
      <a:lvl8pPr marL="0" indent="0" algn="l" defTabSz="914400" rtl="0" eaLnBrk="1" latinLnBrk="0" hangingPunct="1">
        <a:spcBef>
          <a:spcPts val="0"/>
        </a:spcBef>
        <a:spcAft>
          <a:spcPts val="1200"/>
        </a:spcAft>
        <a:buFont typeface="Arial" pitchFamily="34" charset="0"/>
        <a:buNone/>
        <a:defRPr sz="700" kern="1200">
          <a:solidFill>
            <a:schemeClr val="tx1"/>
          </a:solidFill>
          <a:latin typeface="+mn-lt"/>
          <a:ea typeface="+mn-ea"/>
          <a:cs typeface="+mn-cs"/>
        </a:defRPr>
      </a:lvl8pPr>
      <a:lvl9pPr marL="176213" indent="-176213" algn="l" defTabSz="914400" rtl="0" eaLnBrk="1" latinLnBrk="0" hangingPunct="1">
        <a:spcBef>
          <a:spcPts val="0"/>
        </a:spcBef>
        <a:spcAft>
          <a:spcPts val="1200"/>
        </a:spcAft>
        <a:buFont typeface="Symbol" panose="05050102010706020507" pitchFamily="18" charset="2"/>
        <a:buChar char="&gt;"/>
        <a:defRPr sz="11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150" userDrawn="1">
          <p15:clr>
            <a:srgbClr val="F26B43"/>
          </p15:clr>
        </p15:guide>
        <p15:guide id="2" pos="874" userDrawn="1">
          <p15:clr>
            <a:srgbClr val="F26B43"/>
          </p15:clr>
        </p15:guide>
        <p15:guide id="3" pos="984" userDrawn="1">
          <p15:clr>
            <a:srgbClr val="F26B43"/>
          </p15:clr>
        </p15:guide>
        <p15:guide id="4" pos="1688" userDrawn="1">
          <p15:clr>
            <a:srgbClr val="F26B43"/>
          </p15:clr>
        </p15:guide>
        <p15:guide id="5" pos="1799" userDrawn="1">
          <p15:clr>
            <a:srgbClr val="F26B43"/>
          </p15:clr>
        </p15:guide>
        <p15:guide id="6" pos="2504" userDrawn="1">
          <p15:clr>
            <a:srgbClr val="F26B43"/>
          </p15:clr>
        </p15:guide>
        <p15:guide id="7" pos="2614" userDrawn="1">
          <p15:clr>
            <a:srgbClr val="F26B43"/>
          </p15:clr>
        </p15:guide>
        <p15:guide id="8" pos="3320" userDrawn="1">
          <p15:clr>
            <a:srgbClr val="F26B43"/>
          </p15:clr>
        </p15:guide>
        <p15:guide id="9" pos="3430" userDrawn="1">
          <p15:clr>
            <a:srgbClr val="F26B43"/>
          </p15:clr>
        </p15:guide>
        <p15:guide id="10" pos="4170" userDrawn="1">
          <p15:clr>
            <a:srgbClr val="F26B43"/>
          </p15:clr>
        </p15:guide>
        <p15:guide id="11" orient="horz" pos="285" userDrawn="1">
          <p15:clr>
            <a:srgbClr val="F26B43"/>
          </p15:clr>
        </p15:guide>
        <p15:guide id="12" orient="horz" pos="409" userDrawn="1">
          <p15:clr>
            <a:srgbClr val="F26B43"/>
          </p15:clr>
        </p15:guide>
        <p15:guide id="13" orient="horz" pos="864" userDrawn="1">
          <p15:clr>
            <a:srgbClr val="F26B43"/>
          </p15:clr>
        </p15:guide>
        <p15:guide id="14" orient="horz" pos="1933" userDrawn="1">
          <p15:clr>
            <a:srgbClr val="F26B43"/>
          </p15:clr>
        </p15:guide>
        <p15:guide id="15" orient="horz" pos="5740" userDrawn="1">
          <p15:clr>
            <a:srgbClr val="F26B43"/>
          </p15:clr>
        </p15:guide>
        <p15:guide id="16" orient="horz" pos="2268" userDrawn="1">
          <p15:clr>
            <a:srgbClr val="F26B43"/>
          </p15:clr>
        </p15:guide>
        <p15:guide id="17" orient="horz" pos="5963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hyperlink" Target="mailto:Christina.Digings@linklaters.com" TargetMode="Externa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s://regard.org.uk/" TargetMode="External"/><Relationship Id="rId13" Type="http://schemas.openxmlformats.org/officeDocument/2006/relationships/hyperlink" Target="https://switchboard.lgbt/" TargetMode="External"/><Relationship Id="rId18" Type="http://schemas.openxmlformats.org/officeDocument/2006/relationships/image" Target="../media/image14.png"/><Relationship Id="rId3" Type="http://schemas.openxmlformats.org/officeDocument/2006/relationships/image" Target="../media/image4.png"/><Relationship Id="rId7" Type="http://schemas.openxmlformats.org/officeDocument/2006/relationships/image" Target="../media/image6.png"/><Relationship Id="rId12" Type="http://schemas.openxmlformats.org/officeDocument/2006/relationships/image" Target="../media/image9.png"/><Relationship Id="rId17" Type="http://schemas.openxmlformats.org/officeDocument/2006/relationships/image" Target="../media/image13.png"/><Relationship Id="rId2" Type="http://schemas.openxmlformats.org/officeDocument/2006/relationships/hyperlink" Target="https://www.ageuk.org.uk/information-advice/health-wellbeing/relationships-family/lgbt/" TargetMode="External"/><Relationship Id="rId16" Type="http://schemas.openxmlformats.org/officeDocument/2006/relationships/image" Target="../media/image12.PNG"/><Relationship Id="rId20" Type="http://schemas.openxmlformats.org/officeDocument/2006/relationships/image" Target="../media/image16.pn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giveout.org/" TargetMode="External"/><Relationship Id="rId11" Type="http://schemas.openxmlformats.org/officeDocument/2006/relationships/hyperlink" Target="https://sayitloudclub.org/" TargetMode="External"/><Relationship Id="rId5" Type="http://schemas.openxmlformats.org/officeDocument/2006/relationships/image" Target="../media/image5.png"/><Relationship Id="rId15" Type="http://schemas.openxmlformats.org/officeDocument/2006/relationships/image" Target="../media/image11.png"/><Relationship Id="rId10" Type="http://schemas.openxmlformats.org/officeDocument/2006/relationships/image" Target="../media/image8.png"/><Relationship Id="rId19" Type="http://schemas.openxmlformats.org/officeDocument/2006/relationships/image" Target="../media/image15.png"/><Relationship Id="rId4" Type="http://schemas.openxmlformats.org/officeDocument/2006/relationships/hyperlink" Target="https://www.akt.org.uk/" TargetMode="External"/><Relationship Id="rId9" Type="http://schemas.openxmlformats.org/officeDocument/2006/relationships/image" Target="../media/image7.jpeg"/><Relationship Id="rId14" Type="http://schemas.openxmlformats.org/officeDocument/2006/relationships/image" Target="../media/image10.png"/></Relationships>
</file>

<file path=ppt/slides/_rels/slide2.xml.rels>&#65279;<?xml version="1.0" encoding="utf-8"?><Relationships xmlns="http://schemas.openxmlformats.org/package/2006/relationships"><Relationship Type="http://schemas.openxmlformats.org/officeDocument/2006/relationships/notesSlide" Target="../notesSlides/notesSlide1.xml" Id="rId3" /><Relationship Type="http://schemas.openxmlformats.org/officeDocument/2006/relationships/slideLayout" Target="../slideLayouts/slideLayout2.xml" Id="rId2" /></Relationships>
</file>

<file path=ppt/slides/_rels/slide3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2" 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linkedin.com/in/patrick-mccann-066017207/" TargetMode="External"/><Relationship Id="rId3" Type="http://schemas.openxmlformats.org/officeDocument/2006/relationships/hyperlink" Target="https://www.linkedin.com/in/chris-edwards-88164626/" TargetMode="External"/><Relationship Id="rId7" Type="http://schemas.openxmlformats.org/officeDocument/2006/relationships/hyperlink" Target="https://www.linkedin.com/in/neilmitchell1/" TargetMode="External"/><Relationship Id="rId2" Type="http://schemas.openxmlformats.org/officeDocument/2006/relationships/hyperlink" Target="https://www.linkedin.com/in/alicia-millar-293a66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linkedin.com/in/liz-ward-99567988/" TargetMode="External"/><Relationship Id="rId5" Type="http://schemas.openxmlformats.org/officeDocument/2006/relationships/hyperlink" Target="https://www.linkedin.com/in/daisy-reeves-54b226209/" TargetMode="External"/><Relationship Id="rId4" Type="http://schemas.openxmlformats.org/officeDocument/2006/relationships/hyperlink" Target="https://www.linkedin.com/in/colin-shaw-38790b89/" TargetMode="External"/><Relationship Id="rId9" Type="http://schemas.openxmlformats.org/officeDocument/2006/relationships/hyperlink" Target="https://www.linkedin.com/in/richard-fisk-520aba38/" TargetMode="Externa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hyperlink" Target="mailto:Patrick.mccann@linklaters.com" TargetMode="External"/><Relationship Id="rId1" Type="http://schemas.openxmlformats.org/officeDocument/2006/relationships/slideLayout" Target="../slideLayouts/slideLayout2.xml"/></Relationships>
</file>

<file path=ppt/slides/_rels/slide6.xml.rels>&#65279;<?xml version="1.0" encoding="utf-8"?><Relationships xmlns="http://schemas.openxmlformats.org/package/2006/relationships"><Relationship Type="http://schemas.openxmlformats.org/officeDocument/2006/relationships/slideLayout" Target="../slideLayouts/slideLayout2.xml" Id="rId2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Lightning Bolt 5" descr="-">
            <a:extLst>
              <a:ext uri="{FF2B5EF4-FFF2-40B4-BE49-F238E27FC236}">
                <a16:creationId xmlns:a16="http://schemas.microsoft.com/office/drawing/2014/main" id="{7A434499-0DFE-FB5B-D094-116C2007527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Lightning Bolt 6" descr="-">
            <a:extLst>
              <a:ext uri="{FF2B5EF4-FFF2-40B4-BE49-F238E27FC236}">
                <a16:creationId xmlns:a16="http://schemas.microsoft.com/office/drawing/2014/main" id="{BB1F4771-939F-668B-EE4E-08B4C8D2EE52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Freeform: Shape 19">
            <a:extLst>
              <a:ext uri="{FF2B5EF4-FFF2-40B4-BE49-F238E27FC236}">
                <a16:creationId xmlns:a16="http://schemas.microsoft.com/office/drawing/2014/main" id="{7C57423D-E4AD-1384-17EA-0DCB29535AD5}"/>
              </a:ext>
            </a:extLst>
          </p:cNvPr>
          <p:cNvSpPr/>
          <p:nvPr/>
        </p:nvSpPr>
        <p:spPr>
          <a:xfrm>
            <a:off x="0" y="3722536"/>
            <a:ext cx="5899759" cy="5045683"/>
          </a:xfrm>
          <a:custGeom>
            <a:avLst/>
            <a:gdLst>
              <a:gd name="connsiteX0" fmla="*/ 0 w 12191999"/>
              <a:gd name="connsiteY0" fmla="*/ 0 h 2308324"/>
              <a:gd name="connsiteX1" fmla="*/ 7442199 w 12191999"/>
              <a:gd name="connsiteY1" fmla="*/ 0 h 2308324"/>
              <a:gd name="connsiteX2" fmla="*/ 7442199 w 12191999"/>
              <a:gd name="connsiteY2" fmla="*/ 1139369 h 2308324"/>
              <a:gd name="connsiteX3" fmla="*/ 12191999 w 12191999"/>
              <a:gd name="connsiteY3" fmla="*/ 1139369 h 2308324"/>
              <a:gd name="connsiteX4" fmla="*/ 12191999 w 12191999"/>
              <a:gd name="connsiteY4" fmla="*/ 2308324 h 2308324"/>
              <a:gd name="connsiteX5" fmla="*/ 0 w 12191999"/>
              <a:gd name="connsiteY5" fmla="*/ 2308324 h 230832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2191999" h="2308324">
                <a:moveTo>
                  <a:pt x="0" y="0"/>
                </a:moveTo>
                <a:lnTo>
                  <a:pt x="7442199" y="0"/>
                </a:lnTo>
                <a:lnTo>
                  <a:pt x="7442199" y="1139369"/>
                </a:lnTo>
                <a:lnTo>
                  <a:pt x="12191999" y="1139369"/>
                </a:lnTo>
                <a:lnTo>
                  <a:pt x="12191999" y="2308324"/>
                </a:lnTo>
                <a:lnTo>
                  <a:pt x="0" y="2308324"/>
                </a:lnTo>
                <a:close/>
              </a:path>
            </a:pathLst>
          </a:custGeom>
          <a:noFill/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lIns="576000" rtlCol="0" anchor="ctr">
            <a:noAutofit/>
          </a:bodyPr>
          <a:lstStyle/>
          <a:p>
            <a:r>
              <a:rPr lang="en-GB" sz="2800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			</a:t>
            </a:r>
          </a:p>
          <a:p>
            <a:endParaRPr lang="en-GB" sz="2800" b="1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en-GB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presents</a:t>
            </a:r>
          </a:p>
          <a:p>
            <a:r>
              <a:rPr lang="en-GB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</a:p>
          <a:p>
            <a:r>
              <a:rPr lang="en-GB" sz="36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The LGBTQIA+ </a:t>
            </a:r>
            <a:r>
              <a:rPr lang="en-GB" sz="3600" b="1" dirty="0" err="1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LegalLeaders</a:t>
            </a:r>
            <a:r>
              <a:rPr lang="en-GB" sz="36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’ Programme – </a:t>
            </a:r>
            <a:r>
              <a:rPr lang="en-GB" sz="36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3600" b="1" dirty="0">
                <a:solidFill>
                  <a:srgbClr val="ED7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3600" b="1" dirty="0">
                <a:solidFill>
                  <a:srgbClr val="F5B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36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3600" b="1" dirty="0">
                <a:solidFill>
                  <a:srgbClr val="00E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3600" b="1" dirty="0">
                <a:solidFill>
                  <a:srgbClr val="9D46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36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sz="16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 intensive, transformational multi-award-winning development programme for queer-identifying emerging legal leaders</a:t>
            </a:r>
          </a:p>
          <a:p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Thursday 5 – Friday 6 June 2025</a:t>
            </a:r>
          </a:p>
          <a:p>
            <a:r>
              <a:rPr lang="en-GB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Hosted at McDermott, Will &amp; Emery, Linklaters and Norton Rose &amp; Fulbright</a:t>
            </a:r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Please contact</a:t>
            </a:r>
          </a:p>
          <a:p>
            <a:r>
              <a:rPr lang="en-GB" sz="1800" u="sng" dirty="0">
                <a:solidFill>
                  <a:srgbClr val="0000FF"/>
                </a:solidFill>
                <a:effectLst/>
                <a:latin typeface="Aptos" panose="020B0004020202020204" pitchFamily="34" charset="0"/>
                <a:ea typeface="Times New Roman" panose="02020603050405020304" pitchFamily="18" charset="0"/>
                <a:cs typeface="Aptos" panose="020B0004020202020204" pitchFamily="34" charset="0"/>
                <a:hlinkClick r:id="rId2"/>
              </a:rPr>
              <a:t>Christina.Digings@linklaters.com</a:t>
            </a:r>
            <a:endParaRPr lang="en-GB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en-GB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 secure your spot.</a:t>
            </a:r>
          </a:p>
        </p:txBody>
      </p:sp>
      <p:pic>
        <p:nvPicPr>
          <p:cNvPr id="21" name="Picture 20" descr="A group of people in circles&#10;&#10;Description automatically generated">
            <a:extLst>
              <a:ext uri="{FF2B5EF4-FFF2-40B4-BE49-F238E27FC236}">
                <a16:creationId xmlns:a16="http://schemas.microsoft.com/office/drawing/2014/main" id="{1AD293E6-0FE4-5B9A-1E37-E7531B6A5C4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9317" y="274746"/>
            <a:ext cx="6239365" cy="3059484"/>
          </a:xfrm>
          <a:prstGeom prst="rect">
            <a:avLst/>
          </a:prstGeom>
        </p:spPr>
      </p:pic>
      <p:pic>
        <p:nvPicPr>
          <p:cNvPr id="3" name="Picture 2" descr="A close-up of a logo&#10;&#10;Description automatically generated">
            <a:extLst>
              <a:ext uri="{FF2B5EF4-FFF2-40B4-BE49-F238E27FC236}">
                <a16:creationId xmlns:a16="http://schemas.microsoft.com/office/drawing/2014/main" id="{B728B9D9-3C21-8968-DEE8-625E004EDCE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97916" y="3215849"/>
            <a:ext cx="4386422" cy="1268602"/>
          </a:xfrm>
          <a:prstGeom prst="rect">
            <a:avLst/>
          </a:prstGeom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1249ABD4-2CFB-256C-C3F6-1F96E340E75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277297" y="8873423"/>
            <a:ext cx="2441149" cy="467454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EE3A917-FEFA-0C74-06C8-58B147F8ADFC}"/>
              </a:ext>
            </a:extLst>
          </p:cNvPr>
          <p:cNvSpPr txBox="1"/>
          <p:nvPr/>
        </p:nvSpPr>
        <p:spPr>
          <a:xfrm>
            <a:off x="4277297" y="8514671"/>
            <a:ext cx="1456980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Supporting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F9A0C808-9C5F-2441-F31C-4239445E1148}"/>
              </a:ext>
            </a:extLst>
          </p:cNvPr>
          <p:cNvSpPr txBox="1"/>
          <p:nvPr/>
        </p:nvSpPr>
        <p:spPr>
          <a:xfrm>
            <a:off x="4277297" y="9361075"/>
            <a:ext cx="2564177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and 12 other queer charities</a:t>
            </a:r>
          </a:p>
        </p:txBody>
      </p:sp>
      <p:sp>
        <p:nvSpPr>
          <p:cNvPr id="4" name="Lightning Bolt 3" descr="-">
            <a:extLst>
              <a:ext uri="{FF2B5EF4-FFF2-40B4-BE49-F238E27FC236}">
                <a16:creationId xmlns:a16="http://schemas.microsoft.com/office/drawing/2014/main" id="{C24B5A78-6C48-B1A5-268D-F22DEF3987B0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5" name="Lightning Bolt 4" descr="-">
            <a:extLst>
              <a:ext uri="{FF2B5EF4-FFF2-40B4-BE49-F238E27FC236}">
                <a16:creationId xmlns:a16="http://schemas.microsoft.com/office/drawing/2014/main" id="{D093A3E1-BFF3-AE60-B64F-89EF66FB51FE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Lightning Bolt 7" descr="-">
            <a:extLst>
              <a:ext uri="{FF2B5EF4-FFF2-40B4-BE49-F238E27FC236}">
                <a16:creationId xmlns:a16="http://schemas.microsoft.com/office/drawing/2014/main" id="{504C73E8-6000-0007-9CFB-1DFECF38399F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Lightning Bolt 8" descr="-">
            <a:extLst>
              <a:ext uri="{FF2B5EF4-FFF2-40B4-BE49-F238E27FC236}">
                <a16:creationId xmlns:a16="http://schemas.microsoft.com/office/drawing/2014/main" id="{CE4B590D-5C89-FF1A-FDE2-0B0D85342AF5}"/>
              </a:ext>
            </a:extLst>
          </p:cNvPr>
          <p:cNvSpPr/>
          <p:nvPr/>
        </p:nvSpPr>
        <p:spPr>
          <a:xfrm>
            <a:off x="0" y="0"/>
            <a:ext cx="0" cy="0"/>
          </a:xfrm>
          <a:prstGeom prst="lightningBolt">
            <a:avLst/>
          </a:prstGeom>
          <a:solidFill>
            <a:schemeClr val="accent5"/>
          </a:solidFill>
          <a:ln w="952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2987652"/>
      </p:ext>
    </p:extLst>
  </p:cSld>
  <p:clrMapOvr>
    <a:masterClrMapping/>
  </p:clrMapOvr>
</p:sld>
</file>

<file path=ppt/slides/slide10.xml><?xml version="1.0" encoding="utf-8"?>
<p:sld xmlns:a16="http://schemas.microsoft.com/office/drawing/2014/main" xmlns:ahyp="http://schemas.microsoft.com/office/drawing/2018/hyperlinkcolor" xmlns:a14="http://schemas.microsoft.com/office/drawing/2010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itle 1">
            <a:extLst>
              <a:ext uri="{FF2B5EF4-FFF2-40B4-BE49-F238E27FC236}">
                <a16:creationId xmlns:a16="http://schemas.microsoft.com/office/drawing/2014/main" id="{812676CD-D0D4-D529-ED13-3ABD43D05158}"/>
              </a:ext>
            </a:extLst>
          </p:cNvPr>
          <p:cNvSpPr txBox="1">
            <a:spLocks/>
          </p:cNvSpPr>
          <p:nvPr/>
        </p:nvSpPr>
        <p:spPr>
          <a:xfrm>
            <a:off x="447457" y="285814"/>
            <a:ext cx="6191338" cy="307517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213" indent="-176213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GB" sz="1600" b="1" dirty="0">
                <a:solidFill>
                  <a:srgbClr val="0C3F65"/>
                </a:solidFill>
                <a:latin typeface="Arial" panose="020B0604020202020204" pitchFamily="34" charset="0"/>
              </a:rPr>
              <a:t>APPENDIX </a:t>
            </a:r>
            <a:r>
              <a:rPr lang="en-GB" sz="1400" dirty="0">
                <a:solidFill>
                  <a:srgbClr val="0C3F65"/>
                </a:solidFill>
                <a:latin typeface="Arial" panose="020B0604020202020204" pitchFamily="34" charset="0"/>
              </a:rPr>
              <a:t>- LGBTQIA+ charities to whom we anticipate donating</a:t>
            </a:r>
            <a:endParaRPr lang="en-GB" sz="1400" dirty="0">
              <a:solidFill>
                <a:srgbClr val="D985B2"/>
              </a:solidFill>
              <a:latin typeface="Arial" panose="020B0604020202020204" pitchFamily="34" charset="0"/>
              <a:hlinkClick r:id="rId2">
                <a:extLst>
                  <a:ext uri="{A12FA001-AC4F-418D-AE19-62706E023703}">
                    <ahyp:hlinkClr xmlns:ahyp="http://schemas.microsoft.com/office/drawing/2018/hyperlinkcolor" val="tx"/>
                  </a:ext>
                </a:extLst>
              </a:hlinkClick>
            </a:endParaRPr>
          </a:p>
        </p:txBody>
      </p:sp>
      <p:pic>
        <p:nvPicPr>
          <p:cNvPr id="3" name="Picture 2" descr="Age UK  logo">
            <a:hlinkClick r:id="rId2"/>
            <a:extLst>
              <a:ext uri="{FF2B5EF4-FFF2-40B4-BE49-F238E27FC236}">
                <a16:creationId xmlns:a16="http://schemas.microsoft.com/office/drawing/2014/main" id="{B39D476F-B7B6-A9F7-6C28-B0C06D99511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0422" y="1214898"/>
            <a:ext cx="1800225" cy="971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akt">
            <a:hlinkClick r:id="rId4"/>
            <a:extLst>
              <a:ext uri="{FF2B5EF4-FFF2-40B4-BE49-F238E27FC236}">
                <a16:creationId xmlns:a16="http://schemas.microsoft.com/office/drawing/2014/main" id="{F8A80856-AEB5-4434-6A30-441B419791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6081" y="2094239"/>
            <a:ext cx="1509316" cy="6750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Picture 6" descr="GiveOut">
            <a:hlinkClick r:id="rId6"/>
            <a:extLst>
              <a:ext uri="{FF2B5EF4-FFF2-40B4-BE49-F238E27FC236}">
                <a16:creationId xmlns:a16="http://schemas.microsoft.com/office/drawing/2014/main" id="{0FD1897F-3C4C-E086-EBE1-2CD06898570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300" y="1186177"/>
            <a:ext cx="2267597" cy="600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20" descr="logo">
            <a:hlinkClick r:id="rId8"/>
            <a:extLst>
              <a:ext uri="{FF2B5EF4-FFF2-40B4-BE49-F238E27FC236}">
                <a16:creationId xmlns:a16="http://schemas.microsoft.com/office/drawing/2014/main" id="{7817B554-334B-0610-65D4-9D4841A685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4256" y="4218681"/>
            <a:ext cx="3752088" cy="5590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22" descr="Regard">
            <a:hlinkClick r:id="rId8"/>
            <a:extLst>
              <a:ext uri="{FF2B5EF4-FFF2-40B4-BE49-F238E27FC236}">
                <a16:creationId xmlns:a16="http://schemas.microsoft.com/office/drawing/2014/main" id="{D81965F2-9D5D-0948-636F-5BBC3CD16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9302" y="8442120"/>
            <a:ext cx="2359565" cy="55540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24">
            <a:hlinkClick r:id="rId11"/>
            <a:extLst>
              <a:ext uri="{FF2B5EF4-FFF2-40B4-BE49-F238E27FC236}">
                <a16:creationId xmlns:a16="http://schemas.microsoft.com/office/drawing/2014/main" id="{796AB56A-2E75-E410-0FF4-D44E2FD95DD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60739" y="6015403"/>
            <a:ext cx="3065949" cy="505868"/>
          </a:xfrm>
          <a:prstGeom prst="rect">
            <a:avLst/>
          </a:prstGeom>
          <a:solidFill>
            <a:schemeClr val="tx1"/>
          </a:solidFill>
        </p:spPr>
      </p:pic>
      <p:pic>
        <p:nvPicPr>
          <p:cNvPr id="11" name="Picture 26" descr="Switchboard Logo">
            <a:hlinkClick r:id="rId13"/>
            <a:extLst>
              <a:ext uri="{FF2B5EF4-FFF2-40B4-BE49-F238E27FC236}">
                <a16:creationId xmlns:a16="http://schemas.microsoft.com/office/drawing/2014/main" id="{CFF838AE-CFAC-CD63-376E-452375AD10F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790" y="5496939"/>
            <a:ext cx="3065949" cy="3353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98BC1F81-CFB0-B524-ACEA-7BA27D37238B}"/>
              </a:ext>
            </a:extLst>
      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5071780" y="2375737"/>
            <a:ext cx="1227087" cy="1202545"/>
          </a:xfrm>
          <a:prstGeom prst="rect">
            <a:avLst/>
          </a:prstGeom>
        </p:spPr>
      </p:pic>
      <p:pic>
        <p:nvPicPr>
          <p:cNvPr id="15" name="Picture 14" descr="A group of colorful people with black text&#10;&#10;Description automatically generated">
            <a:extLst>
              <a:ext uri="{FF2B5EF4-FFF2-40B4-BE49-F238E27FC236}">
                <a16:creationId xmlns:a16="http://schemas.microsoft.com/office/drawing/2014/main" id="{39A30E4B-3CEF-7498-01F6-FA528EFDBA44}"/>
              </a:ext>
            </a:extLst>
          </p:cNvPr>
          <p:cNvPicPr>
            <a:picLocks noChangeAspect="1"/>
          </p:cNvPicPr>
          <p:nvPr/>
        </p:nvPicPr>
        <p:blipFill rotWithShape="1">
          <a:blip r:embed="rId16"/>
          <a:srcRect l="6700" r="7770"/>
          <a:stretch/>
        </p:blipFill>
        <p:spPr>
          <a:xfrm>
            <a:off x="939886" y="7117783"/>
            <a:ext cx="2603240" cy="150516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63B6FFD1-283A-B08A-D0CE-E22467E1F7A6}"/>
              </a:ext>
            </a:extLst>
          </p:cNvPr>
          <p:cNvSpPr txBox="1"/>
          <p:nvPr/>
        </p:nvSpPr>
        <p:spPr>
          <a:xfrm>
            <a:off x="5157147" y="3409005"/>
            <a:ext cx="122708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600" dirty="0">
                <a:solidFill>
                  <a:srgbClr val="0C3F65"/>
                </a:solidFill>
              </a:rPr>
              <a:t>Mermaids</a:t>
            </a:r>
          </a:p>
        </p:txBody>
      </p:sp>
      <p:pic>
        <p:nvPicPr>
          <p:cNvPr id="18" name="Picture 17">
            <a:extLst>
              <a:ext uri="{FF2B5EF4-FFF2-40B4-BE49-F238E27FC236}">
                <a16:creationId xmlns:a16="http://schemas.microsoft.com/office/drawing/2014/main" id="{A3F9C115-6639-4693-D380-9A0C6F7F798C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4115397" y="7126411"/>
            <a:ext cx="1724860" cy="80770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25E945FE-9C9B-06F7-7246-AC18FB3B3F25}"/>
              </a:ext>
            </a:extLst>
      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553064" y="2715866"/>
            <a:ext cx="2087132" cy="1074159"/>
          </a:xfrm>
          <a:prstGeom prst="rect">
            <a:avLst/>
          </a:prstGeom>
        </p:spPr>
      </p:pic>
      <p:pic>
        <p:nvPicPr>
          <p:cNvPr id="17" name="Picture 16">
            <a:extLst>
              <a:ext uri="{FF2B5EF4-FFF2-40B4-BE49-F238E27FC236}">
                <a16:creationId xmlns:a16="http://schemas.microsoft.com/office/drawing/2014/main" id="{0D3488BE-0DDE-5091-E0C2-E9801EB9B00F}"/>
              </a:ext>
            </a:extLst>
          </p:cNvPr>
          <p:cNvPicPr>
            <a:picLocks noChangeAspect="1"/>
          </p:cNvPicPr>
          <p:nvPr/>
        </p:nvPicPr>
        <p:blipFill rotWithShape="1">
          <a:blip r:embed="rId19"/>
          <a:srcRect t="9762"/>
          <a:stretch/>
        </p:blipFill>
        <p:spPr>
          <a:xfrm>
            <a:off x="311949" y="6082567"/>
            <a:ext cx="2754846" cy="1074159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E7A55340-F56D-1CAE-8F4C-293697D3F217}"/>
              </a:ext>
            </a:extLst>
      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573830" y="8691102"/>
            <a:ext cx="2734057" cy="9621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4951658"/>
      </p:ext>
    </p:extLst>
  </p:cSld>
  <p:clrMapOvr>
    <a:masterClrMapping/>
  </p:clrMapOvr>
</p:sld>
</file>

<file path=ppt/slides/slide2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val 2">
            <a:extLst>
              <a:ext uri="{FF2B5EF4-FFF2-40B4-BE49-F238E27FC236}">
                <a16:creationId xmlns:a16="http://schemas.microsoft.com/office/drawing/2014/main" id="{6A260A64-A89D-DE05-18DA-C9E7317C48AD}"/>
              </a:ext>
            </a:extLst>
          </p:cNvPr>
          <p:cNvSpPr>
            <a:spLocks noChangeAspect="1"/>
          </p:cNvSpPr>
          <p:nvPr/>
        </p:nvSpPr>
        <p:spPr>
          <a:xfrm>
            <a:off x="4596003" y="7270617"/>
            <a:ext cx="1548000" cy="1548000"/>
          </a:xfrm>
          <a:prstGeom prst="ellipse">
            <a:avLst/>
          </a:prstGeom>
          <a:solidFill>
            <a:srgbClr val="0C3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254463C9-4A21-3737-9929-B29DEAEB9CBD}"/>
              </a:ext>
            </a:extLst>
          </p:cNvPr>
          <p:cNvSpPr>
            <a:spLocks noChangeAspect="1"/>
          </p:cNvSpPr>
          <p:nvPr/>
        </p:nvSpPr>
        <p:spPr>
          <a:xfrm>
            <a:off x="2400820" y="8090471"/>
            <a:ext cx="1503516" cy="1503516"/>
          </a:xfrm>
          <a:prstGeom prst="ellipse">
            <a:avLst/>
          </a:prstGeom>
          <a:solidFill>
            <a:srgbClr val="59C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id="{858D5127-1EEA-530A-85DA-636367525573}"/>
              </a:ext>
            </a:extLst>
          </p:cNvPr>
          <p:cNvSpPr>
            <a:spLocks noChangeAspect="1"/>
          </p:cNvSpPr>
          <p:nvPr/>
        </p:nvSpPr>
        <p:spPr>
          <a:xfrm>
            <a:off x="2475737" y="5874411"/>
            <a:ext cx="2376000" cy="2376000"/>
          </a:xfrm>
          <a:prstGeom prst="ellipse">
            <a:avLst/>
          </a:prstGeom>
          <a:solidFill>
            <a:srgbClr val="F5B736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416D9CF5-7421-DEAA-55F3-7AA1F32628C3}"/>
              </a:ext>
            </a:extLst>
          </p:cNvPr>
          <p:cNvSpPr>
            <a:spLocks noChangeAspect="1"/>
          </p:cNvSpPr>
          <p:nvPr/>
        </p:nvSpPr>
        <p:spPr>
          <a:xfrm>
            <a:off x="92027" y="5557178"/>
            <a:ext cx="2484000" cy="2484000"/>
          </a:xfrm>
          <a:prstGeom prst="ellipse">
            <a:avLst/>
          </a:prstGeom>
          <a:solidFill>
            <a:srgbClr val="59C2AE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F02330D1-9095-B978-FD26-7F194A3AB4FD}"/>
              </a:ext>
            </a:extLst>
          </p:cNvPr>
          <p:cNvSpPr>
            <a:spLocks noChangeAspect="1"/>
          </p:cNvSpPr>
          <p:nvPr/>
        </p:nvSpPr>
        <p:spPr>
          <a:xfrm>
            <a:off x="2796955" y="3186759"/>
            <a:ext cx="1982421" cy="1982421"/>
          </a:xfrm>
          <a:prstGeom prst="ellipse">
            <a:avLst/>
          </a:prstGeom>
          <a:solidFill>
            <a:srgbClr val="0C3F65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4EDB258-94D1-62D3-136E-3591C7C8D3F7}"/>
              </a:ext>
            </a:extLst>
          </p:cNvPr>
          <p:cNvSpPr>
            <a:spLocks noChangeAspect="1"/>
          </p:cNvSpPr>
          <p:nvPr/>
        </p:nvSpPr>
        <p:spPr>
          <a:xfrm>
            <a:off x="232771" y="3447572"/>
            <a:ext cx="1728000" cy="1728000"/>
          </a:xfrm>
          <a:prstGeom prst="ellipse">
            <a:avLst/>
          </a:prstGeom>
          <a:solidFill>
            <a:srgbClr val="9D46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9ADE991B-9C4A-A78F-7EAB-A3AC2005EFCF}"/>
              </a:ext>
            </a:extLst>
          </p:cNvPr>
          <p:cNvSpPr>
            <a:spLocks noChangeAspect="1"/>
          </p:cNvSpPr>
          <p:nvPr/>
        </p:nvSpPr>
        <p:spPr>
          <a:xfrm>
            <a:off x="4493884" y="5229830"/>
            <a:ext cx="2052000" cy="2052000"/>
          </a:xfrm>
          <a:prstGeom prst="ellipse">
            <a:avLst/>
          </a:prstGeom>
          <a:solidFill>
            <a:srgbClr val="F80531">
              <a:alpha val="9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AF8853A8-65E9-1C35-9ADC-B1B9DD9405BD}"/>
              </a:ext>
            </a:extLst>
          </p:cNvPr>
          <p:cNvSpPr>
            <a:spLocks noChangeAspect="1"/>
          </p:cNvSpPr>
          <p:nvPr/>
        </p:nvSpPr>
        <p:spPr>
          <a:xfrm>
            <a:off x="596106" y="7646480"/>
            <a:ext cx="1908000" cy="1908000"/>
          </a:xfrm>
          <a:prstGeom prst="ellipse">
            <a:avLst/>
          </a:prstGeom>
          <a:solidFill>
            <a:srgbClr val="0C3F65">
              <a:alpha val="80000"/>
            </a:srgbClr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94823B4C-C39A-B241-B215-84C032E8B0AB}"/>
              </a:ext>
            </a:extLst>
          </p:cNvPr>
          <p:cNvSpPr>
            <a:spLocks noChangeAspect="1"/>
          </p:cNvSpPr>
          <p:nvPr/>
        </p:nvSpPr>
        <p:spPr>
          <a:xfrm>
            <a:off x="4734116" y="1966206"/>
            <a:ext cx="1996292" cy="1996292"/>
          </a:xfrm>
          <a:prstGeom prst="ellipse">
            <a:avLst/>
          </a:prstGeom>
          <a:solidFill>
            <a:srgbClr val="F80531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564468D1-EDCB-621D-6B3D-3C1E8D71E6D4}"/>
              </a:ext>
            </a:extLst>
          </p:cNvPr>
          <p:cNvSpPr>
            <a:spLocks noChangeAspect="1"/>
          </p:cNvSpPr>
          <p:nvPr/>
        </p:nvSpPr>
        <p:spPr>
          <a:xfrm>
            <a:off x="3626901" y="191732"/>
            <a:ext cx="2214430" cy="2214430"/>
          </a:xfrm>
          <a:prstGeom prst="ellipse">
            <a:avLst/>
          </a:prstGeom>
          <a:solidFill>
            <a:srgbClr val="9D469B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42F7C7B-E32A-CC39-FEDE-DF8E860B82E6}"/>
              </a:ext>
            </a:extLst>
          </p:cNvPr>
          <p:cNvSpPr>
            <a:spLocks noChangeAspect="1"/>
          </p:cNvSpPr>
          <p:nvPr/>
        </p:nvSpPr>
        <p:spPr>
          <a:xfrm>
            <a:off x="469793" y="1487338"/>
            <a:ext cx="2214430" cy="2214430"/>
          </a:xfrm>
          <a:prstGeom prst="ellipse">
            <a:avLst/>
          </a:prstGeom>
          <a:solidFill>
            <a:srgbClr val="59C2AE"/>
          </a:solidFill>
          <a:ln w="952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itle 1">
            <a:extLst>
              <a:ext uri="{FF2B5EF4-FFF2-40B4-BE49-F238E27FC236}">
                <a16:creationId xmlns:a16="http://schemas.microsoft.com/office/drawing/2014/main" id="{8DEBAE9C-D4F0-B6AD-5F60-BDDE082A6A9C}"/>
              </a:ext>
            </a:extLst>
          </p:cNvPr>
          <p:cNvSpPr txBox="1">
            <a:spLocks/>
          </p:cNvSpPr>
          <p:nvPr/>
        </p:nvSpPr>
        <p:spPr>
          <a:xfrm>
            <a:off x="412801" y="374650"/>
            <a:ext cx="2457042" cy="521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400" dirty="0">
                <a:solidFill>
                  <a:srgbClr val="9D469B"/>
                </a:solidFill>
                <a:latin typeface="Arial" panose="020B0604020202020204" pitchFamily="34" charset="0"/>
              </a:rPr>
              <a:t>The context for </a:t>
            </a:r>
            <a:r>
              <a:rPr lang="en-GB" sz="2400" b="1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GB" sz="2400" b="1" dirty="0">
                <a:solidFill>
                  <a:srgbClr val="ED7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</a:t>
            </a:r>
            <a:r>
              <a:rPr lang="en-GB" sz="2400" b="1" dirty="0">
                <a:solidFill>
                  <a:srgbClr val="F5B73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</a:t>
            </a:r>
            <a:r>
              <a:rPr lang="en-GB" sz="24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>
                <a:solidFill>
                  <a:srgbClr val="00E4B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</a:t>
            </a:r>
            <a:r>
              <a:rPr lang="en-GB" sz="2400" b="1" dirty="0">
                <a:solidFill>
                  <a:srgbClr val="9D469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P</a:t>
            </a:r>
            <a:r>
              <a:rPr lang="en-GB" sz="2400" b="1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!</a:t>
            </a:r>
          </a:p>
          <a:p>
            <a:endParaRPr lang="en-GB" sz="2400" dirty="0">
              <a:solidFill>
                <a:srgbClr val="9D469B"/>
              </a:solidFill>
              <a:latin typeface="Arial" panose="020B0604020202020204" pitchFamily="34" charset="0"/>
            </a:endParaRPr>
          </a:p>
        </p:txBody>
      </p:sp>
      <p:sp>
        <p:nvSpPr>
          <p:cNvPr id="20" name="Content Placeholder 2">
            <a:extLst>
              <a:ext uri="{FF2B5EF4-FFF2-40B4-BE49-F238E27FC236}">
                <a16:creationId xmlns:a16="http://schemas.microsoft.com/office/drawing/2014/main" id="{A42E455C-A049-03F0-1989-0C72D8D291DF}"/>
              </a:ext>
            </a:extLst>
          </p:cNvPr>
          <p:cNvSpPr txBox="1">
            <a:spLocks/>
          </p:cNvSpPr>
          <p:nvPr/>
        </p:nvSpPr>
        <p:spPr>
          <a:xfrm>
            <a:off x="665496" y="1732635"/>
            <a:ext cx="1823025" cy="172383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4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2pPr>
            <a:lvl3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12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1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None/>
              <a:defRPr sz="1200" kern="1200">
                <a:solidFill>
                  <a:schemeClr val="tx2"/>
                </a:solidFill>
                <a:latin typeface="+mn-lt"/>
                <a:ea typeface="+mn-ea"/>
                <a:cs typeface="Arial" pitchFamily="34" charset="0"/>
              </a:defRPr>
            </a:lvl5pPr>
            <a:lvl6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6pPr>
            <a:lvl7pPr marL="0" indent="0" algn="l" defTabSz="914400" rtl="0" eaLnBrk="1" latinLnBrk="0" hangingPunct="1">
              <a:spcBef>
                <a:spcPts val="0"/>
              </a:spcBef>
              <a:spcAft>
                <a:spcPts val="500"/>
              </a:spcAft>
              <a:buFont typeface="Arial" pitchFamily="34" charset="0"/>
              <a:buNone/>
              <a:defRPr sz="1050" kern="1200">
                <a:solidFill>
                  <a:srgbClr val="4D4D4D"/>
                </a:solidFill>
                <a:latin typeface="+mn-lt"/>
                <a:ea typeface="+mn-ea"/>
                <a:cs typeface="+mn-cs"/>
              </a:defRPr>
            </a:lvl7pPr>
            <a:lvl8pPr marL="0" indent="0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76213" indent="-176213" algn="l" defTabSz="914400" rtl="0" eaLnBrk="1" latinLnBrk="0" hangingPunct="1">
              <a:spcBef>
                <a:spcPts val="0"/>
              </a:spcBef>
              <a:spcAft>
                <a:spcPts val="1200"/>
              </a:spcAft>
              <a:buFont typeface="Symbol" panose="05050102010706020507" pitchFamily="18" charset="2"/>
              <a:buChar char="&gt;"/>
              <a:defRPr sz="1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</a:rPr>
              <a:t>City lawyer life is demanding, and high performance requires legal leaders to feel included, guided, futures-assured</a:t>
            </a:r>
          </a:p>
        </p:txBody>
      </p:sp>
      <p:sp>
        <p:nvSpPr>
          <p:cNvPr id="22" name="Content Placeholder 2">
            <a:extLst>
              <a:ext uri="{FF2B5EF4-FFF2-40B4-BE49-F238E27FC236}">
                <a16:creationId xmlns:a16="http://schemas.microsoft.com/office/drawing/2014/main" id="{9F531A70-F806-55BB-3556-51A2F16A2275}"/>
              </a:ext>
            </a:extLst>
          </p:cNvPr>
          <p:cNvSpPr txBox="1">
            <a:spLocks/>
          </p:cNvSpPr>
          <p:nvPr/>
        </p:nvSpPr>
        <p:spPr>
          <a:xfrm>
            <a:off x="3865776" y="536109"/>
            <a:ext cx="1801883" cy="3639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Belonging remains a priority for firms but “woke” threatens this, trans people in particular are marginalised (and worse)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23" name="Content Placeholder 2">
            <a:extLst>
              <a:ext uri="{FF2B5EF4-FFF2-40B4-BE49-F238E27FC236}">
                <a16:creationId xmlns:a16="http://schemas.microsoft.com/office/drawing/2014/main" id="{2B93A4CD-CD68-F3AF-6CA6-35FB56D7E794}"/>
              </a:ext>
            </a:extLst>
          </p:cNvPr>
          <p:cNvSpPr txBox="1">
            <a:spLocks/>
          </p:cNvSpPr>
          <p:nvPr/>
        </p:nvSpPr>
        <p:spPr>
          <a:xfrm>
            <a:off x="4953626" y="2369056"/>
            <a:ext cx="1644764" cy="8856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The queer population in law firms tends to be insufficiently large to merit investment</a:t>
            </a:r>
          </a:p>
        </p:txBody>
      </p:sp>
      <p:sp>
        <p:nvSpPr>
          <p:cNvPr id="25" name="Content Placeholder 2">
            <a:extLst>
              <a:ext uri="{FF2B5EF4-FFF2-40B4-BE49-F238E27FC236}">
                <a16:creationId xmlns:a16="http://schemas.microsoft.com/office/drawing/2014/main" id="{29E4136A-5621-B608-C4DC-6875C5639107}"/>
              </a:ext>
            </a:extLst>
          </p:cNvPr>
          <p:cNvSpPr txBox="1">
            <a:spLocks/>
          </p:cNvSpPr>
          <p:nvPr/>
        </p:nvSpPr>
        <p:spPr>
          <a:xfrm>
            <a:off x="4727944" y="5695118"/>
            <a:ext cx="1666870" cy="10562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SoMo, gender and race/ethnicity work has two audiences – the population itself and colleagues</a:t>
            </a:r>
          </a:p>
        </p:txBody>
      </p:sp>
      <p:sp>
        <p:nvSpPr>
          <p:cNvPr id="26" name="Content Placeholder 2">
            <a:extLst>
              <a:ext uri="{FF2B5EF4-FFF2-40B4-BE49-F238E27FC236}">
                <a16:creationId xmlns:a16="http://schemas.microsoft.com/office/drawing/2014/main" id="{B7379042-D085-98C1-DF87-D9C001846CED}"/>
              </a:ext>
            </a:extLst>
          </p:cNvPr>
          <p:cNvSpPr txBox="1">
            <a:spLocks/>
          </p:cNvSpPr>
          <p:nvPr/>
        </p:nvSpPr>
        <p:spPr>
          <a:xfrm>
            <a:off x="407630" y="3838914"/>
            <a:ext cx="1395097" cy="11706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Law firms are </a:t>
            </a:r>
            <a:r>
              <a:rPr lang="en-GB" sz="1400" i="1" dirty="0">
                <a:solidFill>
                  <a:schemeClr val="bg1"/>
                </a:solidFill>
                <a:latin typeface="Arial" panose="020B0604020202020204" pitchFamily="34" charset="0"/>
              </a:rPr>
              <a:t>not</a:t>
            </a:r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 leading in terms of #queercareers</a:t>
            </a:r>
          </a:p>
        </p:txBody>
      </p:sp>
      <p:sp>
        <p:nvSpPr>
          <p:cNvPr id="28" name="Content Placeholder 2">
            <a:extLst>
              <a:ext uri="{FF2B5EF4-FFF2-40B4-BE49-F238E27FC236}">
                <a16:creationId xmlns:a16="http://schemas.microsoft.com/office/drawing/2014/main" id="{D9670F33-2FA7-5181-C498-C306E2CA306D}"/>
              </a:ext>
            </a:extLst>
          </p:cNvPr>
          <p:cNvSpPr txBox="1">
            <a:spLocks/>
          </p:cNvSpPr>
          <p:nvPr/>
        </p:nvSpPr>
        <p:spPr>
          <a:xfrm>
            <a:off x="659674" y="8062386"/>
            <a:ext cx="1772691" cy="132292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Non-LGBTQIA+ strands tend to take a higher priority – LGBTQIA+ is typically “forgotten”</a:t>
            </a:r>
          </a:p>
        </p:txBody>
      </p:sp>
      <p:sp>
        <p:nvSpPr>
          <p:cNvPr id="30" name="Content Placeholder 2">
            <a:extLst>
              <a:ext uri="{FF2B5EF4-FFF2-40B4-BE49-F238E27FC236}">
                <a16:creationId xmlns:a16="http://schemas.microsoft.com/office/drawing/2014/main" id="{9047A6A6-4FDD-A3D7-6826-5385D3E9C4EB}"/>
              </a:ext>
            </a:extLst>
          </p:cNvPr>
          <p:cNvSpPr txBox="1">
            <a:spLocks/>
          </p:cNvSpPr>
          <p:nvPr/>
        </p:nvSpPr>
        <p:spPr>
          <a:xfrm>
            <a:off x="261367" y="5984676"/>
            <a:ext cx="2190770" cy="158194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</a:rPr>
              <a:t>LGBTQIA+ people have deployable skills: connectivity, networking, EI, resilience, problem-solving, advocacy, unusualness, self-startedness</a:t>
            </a:r>
          </a:p>
        </p:txBody>
      </p:sp>
      <p:sp>
        <p:nvSpPr>
          <p:cNvPr id="31" name="Content Placeholder 2">
            <a:extLst>
              <a:ext uri="{FF2B5EF4-FFF2-40B4-BE49-F238E27FC236}">
                <a16:creationId xmlns:a16="http://schemas.microsoft.com/office/drawing/2014/main" id="{CF265CCD-4D3A-4CB6-900B-BAD042634BE1}"/>
              </a:ext>
            </a:extLst>
          </p:cNvPr>
          <p:cNvSpPr txBox="1">
            <a:spLocks/>
          </p:cNvSpPr>
          <p:nvPr/>
        </p:nvSpPr>
        <p:spPr>
          <a:xfrm>
            <a:off x="2633850" y="6266529"/>
            <a:ext cx="2002617" cy="1048748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</a:rPr>
              <a:t>Role models are lacking – it you’re out, you might not be in - queers might select out - Gen Z want to see their predecessors being valued</a:t>
            </a:r>
          </a:p>
        </p:txBody>
      </p:sp>
      <p:sp>
        <p:nvSpPr>
          <p:cNvPr id="32" name="Content Placeholder 2">
            <a:extLst>
              <a:ext uri="{FF2B5EF4-FFF2-40B4-BE49-F238E27FC236}">
                <a16:creationId xmlns:a16="http://schemas.microsoft.com/office/drawing/2014/main" id="{29A54733-1D0F-5C6C-2858-A84EBEA26753}"/>
              </a:ext>
            </a:extLst>
          </p:cNvPr>
          <p:cNvSpPr txBox="1">
            <a:spLocks/>
          </p:cNvSpPr>
          <p:nvPr/>
        </p:nvSpPr>
        <p:spPr>
          <a:xfrm>
            <a:off x="2504106" y="8417162"/>
            <a:ext cx="1331886" cy="105312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There are others we could be helping</a:t>
            </a:r>
          </a:p>
          <a:p>
            <a:pPr algn="ctr"/>
            <a:endParaRPr lang="en-GB" dirty="0">
              <a:solidFill>
                <a:schemeClr val="bg1"/>
              </a:solidFill>
              <a:latin typeface="Arial" panose="020B0604020202020204" pitchFamily="34" charset="0"/>
            </a:endParaRPr>
          </a:p>
        </p:txBody>
      </p:sp>
      <p:sp>
        <p:nvSpPr>
          <p:cNvPr id="33" name="Content Placeholder 2">
            <a:extLst>
              <a:ext uri="{FF2B5EF4-FFF2-40B4-BE49-F238E27FC236}">
                <a16:creationId xmlns:a16="http://schemas.microsoft.com/office/drawing/2014/main" id="{6A3210C7-78F4-CC96-846C-579F167A45EB}"/>
              </a:ext>
            </a:extLst>
          </p:cNvPr>
          <p:cNvSpPr txBox="1">
            <a:spLocks/>
          </p:cNvSpPr>
          <p:nvPr/>
        </p:nvSpPr>
        <p:spPr>
          <a:xfrm>
            <a:off x="4473203" y="7807768"/>
            <a:ext cx="1823025" cy="516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LGBTQIA+ people #happenit</a:t>
            </a:r>
          </a:p>
        </p:txBody>
      </p:sp>
      <p:sp>
        <p:nvSpPr>
          <p:cNvPr id="2" name="Oval 1">
            <a:extLst>
              <a:ext uri="{FF2B5EF4-FFF2-40B4-BE49-F238E27FC236}">
                <a16:creationId xmlns:a16="http://schemas.microsoft.com/office/drawing/2014/main" id="{F4188DD0-AB46-C8A2-F6CD-026F7AFE1A93}"/>
              </a:ext>
            </a:extLst>
          </p:cNvPr>
          <p:cNvSpPr>
            <a:spLocks noChangeAspect="1"/>
          </p:cNvSpPr>
          <p:nvPr/>
        </p:nvSpPr>
        <p:spPr>
          <a:xfrm>
            <a:off x="5384715" y="8554553"/>
            <a:ext cx="1212062" cy="1212062"/>
          </a:xfrm>
          <a:prstGeom prst="ellipse">
            <a:avLst/>
          </a:prstGeom>
          <a:solidFill>
            <a:schemeClr val="bg1"/>
          </a:solidFill>
          <a:ln w="44450">
            <a:solidFill>
              <a:srgbClr val="59C2AE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Content Placeholder 2">
            <a:extLst>
              <a:ext uri="{FF2B5EF4-FFF2-40B4-BE49-F238E27FC236}">
                <a16:creationId xmlns:a16="http://schemas.microsoft.com/office/drawing/2014/main" id="{3EF297E6-0533-CBF2-6FA3-F84A6E2D8D5F}"/>
              </a:ext>
            </a:extLst>
          </p:cNvPr>
          <p:cNvSpPr txBox="1">
            <a:spLocks/>
          </p:cNvSpPr>
          <p:nvPr/>
        </p:nvSpPr>
        <p:spPr>
          <a:xfrm>
            <a:off x="5287281" y="9004275"/>
            <a:ext cx="1447801" cy="52175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latin typeface="Arial" panose="020B0604020202020204" pitchFamily="34" charset="0"/>
              </a:rPr>
              <a:t>-&gt; </a:t>
            </a:r>
            <a:r>
              <a:rPr lang="en-GB" sz="1400" dirty="0">
                <a:solidFill>
                  <a:srgbClr val="FF0000"/>
                </a:solidFill>
                <a:latin typeface="Arial" panose="020B0604020202020204" pitchFamily="34" charset="0"/>
              </a:rPr>
              <a:t>T</a:t>
            </a:r>
            <a:r>
              <a:rPr lang="en-GB" sz="1400" dirty="0">
                <a:solidFill>
                  <a:srgbClr val="ED7607"/>
                </a:solidFill>
                <a:latin typeface="Arial" panose="020B0604020202020204" pitchFamily="34" charset="0"/>
              </a:rPr>
              <a:t>h</a:t>
            </a:r>
            <a:r>
              <a:rPr lang="en-GB" sz="1400" dirty="0">
                <a:solidFill>
                  <a:srgbClr val="F5B736"/>
                </a:solidFill>
                <a:latin typeface="Arial" panose="020B0604020202020204" pitchFamily="34" charset="0"/>
              </a:rPr>
              <a:t>e</a:t>
            </a:r>
            <a:r>
              <a:rPr lang="en-GB" sz="1400" dirty="0">
                <a:latin typeface="Arial" panose="020B0604020202020204" pitchFamily="34" charset="0"/>
              </a:rPr>
              <a:t> </a:t>
            </a:r>
            <a:r>
              <a:rPr lang="en-GB" sz="1400" dirty="0">
                <a:solidFill>
                  <a:srgbClr val="00B050"/>
                </a:solidFill>
                <a:latin typeface="Arial" panose="020B0604020202020204" pitchFamily="34" charset="0"/>
              </a:rPr>
              <a:t>L</a:t>
            </a:r>
            <a:r>
              <a:rPr lang="en-GB" sz="1400" dirty="0">
                <a:solidFill>
                  <a:srgbClr val="00B0F0"/>
                </a:solidFill>
                <a:latin typeface="Arial" panose="020B0604020202020204" pitchFamily="34" charset="0"/>
              </a:rPr>
              <a:t>L</a:t>
            </a:r>
            <a:r>
              <a:rPr lang="en-GB" sz="1400" dirty="0">
                <a:solidFill>
                  <a:srgbClr val="7030A0"/>
                </a:solidFill>
                <a:latin typeface="Arial" panose="020B0604020202020204" pitchFamily="34" charset="0"/>
              </a:rPr>
              <a:t>P</a:t>
            </a:r>
            <a:r>
              <a:rPr lang="en-GB" sz="1400" dirty="0">
                <a:solidFill>
                  <a:schemeClr val="accent1">
                    <a:lumMod val="60000"/>
                    <a:lumOff val="40000"/>
                  </a:schemeClr>
                </a:solidFill>
                <a:latin typeface="Arial" panose="020B0604020202020204" pitchFamily="34" charset="0"/>
              </a:rPr>
              <a:t>!</a:t>
            </a:r>
            <a:endParaRPr lang="en-GB" dirty="0">
              <a:latin typeface="Arial" panose="020B0604020202020204" pitchFamily="34" charset="0"/>
            </a:endParaRPr>
          </a:p>
        </p:txBody>
      </p:sp>
      <p:grpSp>
        <p:nvGrpSpPr>
          <p:cNvPr id="36" name="Group 35">
            <a:extLst>
              <a:ext uri="{FF2B5EF4-FFF2-40B4-BE49-F238E27FC236}">
                <a16:creationId xmlns:a16="http://schemas.microsoft.com/office/drawing/2014/main" id="{9AFF0975-8C3B-A1FD-B5BE-3399A0505188}"/>
              </a:ext>
            </a:extLst>
          </p:cNvPr>
          <p:cNvGrpSpPr/>
          <p:nvPr/>
        </p:nvGrpSpPr>
        <p:grpSpPr>
          <a:xfrm>
            <a:off x="2382557" y="1387952"/>
            <a:ext cx="1584000" cy="1584000"/>
            <a:chOff x="-4847573" y="1014608"/>
            <a:chExt cx="1791222" cy="1553228"/>
          </a:xfrm>
        </p:grpSpPr>
        <p:sp>
          <p:nvSpPr>
            <p:cNvPr id="18" name="Oval 17">
              <a:extLst>
                <a:ext uri="{FF2B5EF4-FFF2-40B4-BE49-F238E27FC236}">
                  <a16:creationId xmlns:a16="http://schemas.microsoft.com/office/drawing/2014/main" id="{646AAA9A-49B4-0909-AE84-82DA6F5A865B}"/>
                </a:ext>
              </a:extLst>
            </p:cNvPr>
            <p:cNvSpPr/>
            <p:nvPr/>
          </p:nvSpPr>
          <p:spPr>
            <a:xfrm>
              <a:off x="-4847573" y="1014608"/>
              <a:ext cx="1791222" cy="1553228"/>
            </a:xfrm>
            <a:prstGeom prst="ellipse">
              <a:avLst/>
            </a:prstGeom>
            <a:solidFill>
              <a:srgbClr val="F5B736">
                <a:alpha val="8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 anchorCtr="0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1" name="Content Placeholder 2">
              <a:extLst>
                <a:ext uri="{FF2B5EF4-FFF2-40B4-BE49-F238E27FC236}">
                  <a16:creationId xmlns:a16="http://schemas.microsoft.com/office/drawing/2014/main" id="{EB6192F3-2150-EB94-FE9A-6ED74EA09BF9}"/>
                </a:ext>
              </a:extLst>
            </p:cNvPr>
            <p:cNvSpPr txBox="1">
              <a:spLocks/>
            </p:cNvSpPr>
            <p:nvPr/>
          </p:nvSpPr>
          <p:spPr>
            <a:xfrm>
              <a:off x="-4606121" y="1258868"/>
              <a:ext cx="1296440" cy="1096806"/>
            </a:xfrm>
            <a:prstGeom prst="rect">
              <a:avLst/>
            </a:prstGeom>
          </p:spPr>
          <p:txBody>
            <a:bodyPr anchor="ctr" anchorCtr="0"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&gt;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108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latin typeface="Arial" panose="020B0604020202020204" pitchFamily="34" charset="0"/>
                </a:rPr>
                <a:t>Lawyers perceive themselves to be different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74F36ED7-DF75-822B-9426-58CDFEDF7EF8}"/>
              </a:ext>
            </a:extLst>
          </p:cNvPr>
          <p:cNvGrpSpPr/>
          <p:nvPr/>
        </p:nvGrpSpPr>
        <p:grpSpPr>
          <a:xfrm>
            <a:off x="1588521" y="4355453"/>
            <a:ext cx="1800000" cy="1993350"/>
            <a:chOff x="-3755722" y="3701768"/>
            <a:chExt cx="1800000" cy="1993350"/>
          </a:xfrm>
        </p:grpSpPr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641A487B-366A-C5E3-A9E6-1E87C2E5590B}"/>
                </a:ext>
              </a:extLst>
            </p:cNvPr>
            <p:cNvSpPr/>
            <p:nvPr/>
          </p:nvSpPr>
          <p:spPr>
            <a:xfrm>
              <a:off x="-3755722" y="3701768"/>
              <a:ext cx="1800000" cy="1800000"/>
            </a:xfrm>
            <a:prstGeom prst="ellipse">
              <a:avLst/>
            </a:prstGeom>
            <a:solidFill>
              <a:srgbClr val="F80531">
                <a:alpha val="9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7" name="Content Placeholder 2">
              <a:extLst>
                <a:ext uri="{FF2B5EF4-FFF2-40B4-BE49-F238E27FC236}">
                  <a16:creationId xmlns:a16="http://schemas.microsoft.com/office/drawing/2014/main" id="{CB56B272-859B-A417-C557-6D3BD1E1C7C3}"/>
                </a:ext>
              </a:extLst>
            </p:cNvPr>
            <p:cNvSpPr txBox="1">
              <a:spLocks/>
            </p:cNvSpPr>
            <p:nvPr/>
          </p:nvSpPr>
          <p:spPr>
            <a:xfrm>
              <a:off x="-3641669" y="4372193"/>
              <a:ext cx="1648992" cy="1322925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&gt;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108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solidFill>
                    <a:schemeClr val="bg1"/>
                  </a:solidFill>
                  <a:latin typeface="Arial" panose="020B0604020202020204" pitchFamily="34" charset="0"/>
                </a:rPr>
                <a:t>“Is the queer thing already sorted?”</a:t>
              </a:r>
            </a:p>
          </p:txBody>
        </p: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7842C35D-463D-1E02-5C8A-81B7587B52CA}"/>
              </a:ext>
            </a:extLst>
          </p:cNvPr>
          <p:cNvGrpSpPr/>
          <p:nvPr/>
        </p:nvGrpSpPr>
        <p:grpSpPr>
          <a:xfrm>
            <a:off x="4569412" y="3855895"/>
            <a:ext cx="1584000" cy="1584000"/>
            <a:chOff x="-3239893" y="5809775"/>
            <a:chExt cx="1620000" cy="1620000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10E327B5-E57D-322C-6003-14E2240EA2DC}"/>
                </a:ext>
              </a:extLst>
            </p:cNvPr>
            <p:cNvSpPr/>
            <p:nvPr/>
          </p:nvSpPr>
          <p:spPr>
            <a:xfrm>
              <a:off x="-3239893" y="5809775"/>
              <a:ext cx="1620000" cy="1620000"/>
            </a:xfrm>
            <a:prstGeom prst="ellipse">
              <a:avLst/>
            </a:prstGeom>
            <a:solidFill>
              <a:srgbClr val="9D469B">
                <a:alpha val="60000"/>
              </a:srgbClr>
            </a:solidFill>
            <a:ln w="9525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GB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4" name="Content Placeholder 2">
              <a:extLst>
                <a:ext uri="{FF2B5EF4-FFF2-40B4-BE49-F238E27FC236}">
                  <a16:creationId xmlns:a16="http://schemas.microsoft.com/office/drawing/2014/main" id="{0CDD6D9A-CC9F-4444-CD08-40BB14A1926F}"/>
                </a:ext>
              </a:extLst>
            </p:cNvPr>
            <p:cNvSpPr txBox="1">
              <a:spLocks/>
            </p:cNvSpPr>
            <p:nvPr/>
          </p:nvSpPr>
          <p:spPr>
            <a:xfrm>
              <a:off x="-3153793" y="6099879"/>
              <a:ext cx="1447801" cy="1039792"/>
            </a:xfrm>
            <a:prstGeom prst="rect">
              <a:avLst/>
            </a:prstGeom>
          </p:spPr>
          <p:txBody>
            <a:bodyPr/>
            <a:lstStyle>
              <a:lvl1pPr marL="0" indent="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itchFamily="34" charset="0"/>
                <a:buNone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1pPr>
              <a:lvl2pPr marL="27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&gt;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2pPr>
              <a:lvl3pPr marL="54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3pPr>
              <a:lvl4pPr marL="81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4pPr>
              <a:lvl5pPr marL="1080000" indent="-270000" algn="l" defTabSz="914400" rtl="0" eaLnBrk="1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1200"/>
                </a:spcAft>
                <a:buFont typeface="Arial" panose="020B0604020202020204" pitchFamily="34" charset="0"/>
                <a:buChar char="─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Arial" pitchFamily="34" charset="0"/>
                </a:defRPr>
              </a:lvl5pPr>
              <a:lvl6pPr marL="25146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9718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4290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886200" indent="-228600" algn="l" defTabSz="914400" rtl="0" eaLnBrk="1" latinLnBrk="0" hangingPunct="1">
                <a:spcBef>
                  <a:spcPct val="20000"/>
                </a:spcBef>
                <a:buFont typeface="Arial" pitchFamily="34" charset="0"/>
                <a:buChar char="•"/>
                <a:defRPr sz="20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r>
                <a:rPr lang="en-GB" sz="1400" dirty="0">
                  <a:latin typeface="Arial" panose="020B0604020202020204" pitchFamily="34" charset="0"/>
                </a:rPr>
                <a:t>LGBTQIA+ work tends to target unqueer colleagues</a:t>
              </a:r>
            </a:p>
          </p:txBody>
        </p:sp>
      </p:grpSp>
      <p:sp>
        <p:nvSpPr>
          <p:cNvPr id="29" name="Content Placeholder 2">
            <a:extLst>
              <a:ext uri="{FF2B5EF4-FFF2-40B4-BE49-F238E27FC236}">
                <a16:creationId xmlns:a16="http://schemas.microsoft.com/office/drawing/2014/main" id="{959DC7FC-77F4-8599-F91E-095F38472AA3}"/>
              </a:ext>
            </a:extLst>
          </p:cNvPr>
          <p:cNvSpPr txBox="1">
            <a:spLocks/>
          </p:cNvSpPr>
          <p:nvPr/>
        </p:nvSpPr>
        <p:spPr>
          <a:xfrm>
            <a:off x="2923661" y="3510914"/>
            <a:ext cx="1772691" cy="1124666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1pPr>
            <a:lvl2pPr marL="27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&gt;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2pPr>
            <a:lvl3pPr marL="54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3pPr>
            <a:lvl4pPr marL="81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4pPr>
            <a:lvl5pPr marL="1080000" indent="-270000" algn="l" defTabSz="914400" rtl="0" eaLnBrk="1" latinLnBrk="0" hangingPunct="1">
              <a:lnSpc>
                <a:spcPct val="100000"/>
              </a:lnSpc>
              <a:spcBef>
                <a:spcPts val="0"/>
              </a:spcBef>
              <a:spcAft>
                <a:spcPts val="1200"/>
              </a:spcAft>
              <a:buFont typeface="Arial" panose="020B0604020202020204" pitchFamily="34" charset="0"/>
              <a:buChar char="─"/>
              <a:defRPr sz="2000" kern="120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n-GB" sz="1400" dirty="0">
                <a:solidFill>
                  <a:schemeClr val="bg1"/>
                </a:solidFill>
                <a:latin typeface="Arial" panose="020B0604020202020204" pitchFamily="34" charset="0"/>
              </a:rPr>
              <a:t>Queer people tend not to have space to reflect on themselves – we know this from our first course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490465825"/>
      </p:ext>
    </p:extLst>
  </p:cSld>
  <p:clrMapOvr>
    <a:masterClrMapping/>
  </p:clrMapOvr>
</p:sld>
</file>

<file path=ppt/slides/slide3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15000">
              <a:srgbClr val="9D469B"/>
            </a:gs>
            <a:gs pos="45000">
              <a:srgbClr val="F80531"/>
            </a:gs>
            <a:gs pos="85000">
              <a:srgbClr val="ED7607"/>
            </a:gs>
          </a:gsLst>
          <a:lin ang="27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2" name="Group 121">
            <a:extLst>
              <a:ext uri="{FF2B5EF4-FFF2-40B4-BE49-F238E27FC236}">
                <a16:creationId xmlns:a16="http://schemas.microsoft.com/office/drawing/2014/main" id="{D64A421D-8320-CAEE-C942-839BF70F404E}"/>
              </a:ext>
            </a:extLst>
          </p:cNvPr>
          <p:cNvGrpSpPr>
            <a:grpSpLocks noChangeAspect="1"/>
          </p:cNvGrpSpPr>
          <p:nvPr/>
        </p:nvGrpSpPr>
        <p:grpSpPr>
          <a:xfrm>
            <a:off x="2567415" y="-462273"/>
            <a:ext cx="2081532" cy="9648000"/>
            <a:chOff x="2496013" y="-2134085"/>
            <a:chExt cx="2597624" cy="12040083"/>
          </a:xfrm>
        </p:grpSpPr>
        <p:grpSp>
          <p:nvGrpSpPr>
            <p:cNvPr id="2" name="Group 1">
              <a:extLst>
                <a:ext uri="{FF2B5EF4-FFF2-40B4-BE49-F238E27FC236}">
                  <a16:creationId xmlns:a16="http://schemas.microsoft.com/office/drawing/2014/main" id="{C24D9B9C-F9CB-1482-838F-56631978BCBC}"/>
                </a:ext>
              </a:extLst>
            </p:cNvPr>
            <p:cNvGrpSpPr/>
            <p:nvPr/>
          </p:nvGrpSpPr>
          <p:grpSpPr>
            <a:xfrm rot="5400000">
              <a:off x="-1906651" y="2905711"/>
              <a:ext cx="11402951" cy="2597624"/>
              <a:chOff x="-101600" y="2125003"/>
              <a:chExt cx="11402951" cy="2597624"/>
            </a:xfrm>
          </p:grpSpPr>
          <p:cxnSp>
            <p:nvCxnSpPr>
              <p:cNvPr id="3" name="Straight Connector 2">
                <a:extLst>
                  <a:ext uri="{FF2B5EF4-FFF2-40B4-BE49-F238E27FC236}">
                    <a16:creationId xmlns:a16="http://schemas.microsoft.com/office/drawing/2014/main" id="{6BDB1F4D-93B0-E8BE-43C6-D47A11B9A99D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444" y="3284857"/>
                <a:ext cx="0" cy="246198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" name="Straight Connector 3">
                <a:extLst>
                  <a:ext uri="{FF2B5EF4-FFF2-40B4-BE49-F238E27FC236}">
                    <a16:creationId xmlns:a16="http://schemas.microsoft.com/office/drawing/2014/main" id="{7EDB1D40-3807-5005-4EDC-0EC907BA90D6}"/>
                  </a:ext>
                </a:extLst>
              </p:cNvPr>
              <p:cNvCxnSpPr>
                <a:cxnSpLocks/>
                <a:stCxn id="8" idx="0"/>
              </p:cNvCxnSpPr>
              <p:nvPr/>
            </p:nvCxnSpPr>
            <p:spPr>
              <a:xfrm>
                <a:off x="2864287" y="3101387"/>
                <a:ext cx="0" cy="504000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" name="Group 6">
                <a:extLst>
                  <a:ext uri="{FF2B5EF4-FFF2-40B4-BE49-F238E27FC236}">
                    <a16:creationId xmlns:a16="http://schemas.microsoft.com/office/drawing/2014/main" id="{89073497-A6F7-3084-E3AC-3B0F9C272243}"/>
                  </a:ext>
                </a:extLst>
              </p:cNvPr>
              <p:cNvGrpSpPr/>
              <p:nvPr/>
            </p:nvGrpSpPr>
            <p:grpSpPr>
              <a:xfrm>
                <a:off x="-101600" y="2125003"/>
                <a:ext cx="11402951" cy="2597624"/>
                <a:chOff x="-101600" y="2125003"/>
                <a:chExt cx="11402951" cy="2597624"/>
              </a:xfrm>
            </p:grpSpPr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C2D59806-2C75-8124-B4B0-2EA1479AED8C}"/>
                    </a:ext>
                  </a:extLst>
                </p:cNvPr>
                <p:cNvCxnSpPr>
                  <a:cxnSpLocks/>
                  <a:stCxn id="8" idx="2"/>
                </p:cNvCxnSpPr>
                <p:nvPr/>
              </p:nvCxnSpPr>
              <p:spPr>
                <a:xfrm flipH="1">
                  <a:off x="3931480" y="3079661"/>
                  <a:ext cx="12370" cy="1174627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6" name="Straight Connector 15">
                  <a:extLst>
                    <a:ext uri="{FF2B5EF4-FFF2-40B4-BE49-F238E27FC236}">
                      <a16:creationId xmlns:a16="http://schemas.microsoft.com/office/drawing/2014/main" id="{018E55C4-6BFC-AF86-9EB7-131226CDB18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5480" y="2590778"/>
                  <a:ext cx="27924" cy="16242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7" name="Straight Connector 16">
                  <a:extLst>
                    <a:ext uri="{FF2B5EF4-FFF2-40B4-BE49-F238E27FC236}">
                      <a16:creationId xmlns:a16="http://schemas.microsoft.com/office/drawing/2014/main" id="{7B1AB58E-41F7-9AF3-631B-69D83CBE77C6}"/>
                    </a:ext>
                  </a:extLst>
                </p:cNvPr>
                <p:cNvCxnSpPr>
                  <a:cxnSpLocks/>
                  <a:endCxn id="11" idx="2"/>
                </p:cNvCxnSpPr>
                <p:nvPr/>
              </p:nvCxnSpPr>
              <p:spPr>
                <a:xfrm>
                  <a:off x="5970830" y="2609886"/>
                  <a:ext cx="91049" cy="14719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8" name="Straight Connector 17">
                  <a:extLst>
                    <a:ext uri="{FF2B5EF4-FFF2-40B4-BE49-F238E27FC236}">
                      <a16:creationId xmlns:a16="http://schemas.microsoft.com/office/drawing/2014/main" id="{80A9A33B-9CC0-FE87-9694-C6DB246F4F5F}"/>
                    </a:ext>
                  </a:extLst>
                </p:cNvPr>
                <p:cNvCxnSpPr>
                  <a:cxnSpLocks/>
                  <a:stCxn id="12" idx="0"/>
                </p:cNvCxnSpPr>
                <p:nvPr/>
              </p:nvCxnSpPr>
              <p:spPr>
                <a:xfrm flipH="1">
                  <a:off x="6918606" y="2984279"/>
                  <a:ext cx="33244" cy="117061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9" name="Straight Connector 18">
                  <a:extLst>
                    <a:ext uri="{FF2B5EF4-FFF2-40B4-BE49-F238E27FC236}">
                      <a16:creationId xmlns:a16="http://schemas.microsoft.com/office/drawing/2014/main" id="{00296523-8419-36DA-9FC7-FF048BFD98A3}"/>
                    </a:ext>
                  </a:extLst>
                </p:cNvPr>
                <p:cNvCxnSpPr>
                  <a:cxnSpLocks/>
                  <a:stCxn id="12" idx="2"/>
                  <a:endCxn id="13" idx="2"/>
                </p:cNvCxnSpPr>
                <p:nvPr/>
              </p:nvCxnSpPr>
              <p:spPr>
                <a:xfrm>
                  <a:off x="7815500" y="2966897"/>
                  <a:ext cx="82498" cy="82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0" name="Straight Connector 19">
                  <a:extLst>
                    <a:ext uri="{FF2B5EF4-FFF2-40B4-BE49-F238E27FC236}">
                      <a16:creationId xmlns:a16="http://schemas.microsoft.com/office/drawing/2014/main" id="{663EA33B-4B4D-B67F-EE54-7013A0DEF7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61648" y="3266594"/>
                  <a:ext cx="28837" cy="46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2" name="Straight Connector 21">
                  <a:extLst>
                    <a:ext uri="{FF2B5EF4-FFF2-40B4-BE49-F238E27FC236}">
                      <a16:creationId xmlns:a16="http://schemas.microsoft.com/office/drawing/2014/main" id="{3383A41E-EC7A-316F-F0A3-F4DFA677C49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1600" y="3820247"/>
                  <a:ext cx="2663517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3" name="Straight Connector 22">
                  <a:extLst>
                    <a:ext uri="{FF2B5EF4-FFF2-40B4-BE49-F238E27FC236}">
                      <a16:creationId xmlns:a16="http://schemas.microsoft.com/office/drawing/2014/main" id="{A53EF9D9-F422-D7C2-533B-04093342FB87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8270" y="3807547"/>
                  <a:ext cx="1362030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5" name="Straight Connector 24">
                  <a:extLst>
                    <a:ext uri="{FF2B5EF4-FFF2-40B4-BE49-F238E27FC236}">
                      <a16:creationId xmlns:a16="http://schemas.microsoft.com/office/drawing/2014/main" id="{81BCA54B-86AD-DEBD-CBF6-0BBD6CBA405C}"/>
                    </a:ext>
                  </a:extLst>
                </p:cNvPr>
                <p:cNvCxnSpPr/>
                <p:nvPr/>
              </p:nvCxnSpPr>
              <p:spPr>
                <a:xfrm>
                  <a:off x="10831821" y="3371373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6" name="Straight Connector 25">
                  <a:extLst>
                    <a:ext uri="{FF2B5EF4-FFF2-40B4-BE49-F238E27FC236}">
                      <a16:creationId xmlns:a16="http://schemas.microsoft.com/office/drawing/2014/main" id="{7DF57948-5569-A44F-47BF-12A4AE2A44AB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838021" y="3790957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27" name="Group 26">
              <a:extLst>
                <a:ext uri="{FF2B5EF4-FFF2-40B4-BE49-F238E27FC236}">
                  <a16:creationId xmlns:a16="http://schemas.microsoft.com/office/drawing/2014/main" id="{F19BF5C7-DACD-577C-7842-840823C6A803}"/>
                </a:ext>
              </a:extLst>
            </p:cNvPr>
            <p:cNvGrpSpPr/>
            <p:nvPr/>
          </p:nvGrpSpPr>
          <p:grpSpPr>
            <a:xfrm rot="5400000">
              <a:off x="-1906651" y="2268579"/>
              <a:ext cx="11402951" cy="2597624"/>
              <a:chOff x="-101600" y="2125003"/>
              <a:chExt cx="11402951" cy="2597624"/>
            </a:xfrm>
          </p:grpSpPr>
          <p:cxnSp>
            <p:nvCxnSpPr>
              <p:cNvPr id="28" name="Straight Connector 27">
                <a:extLst>
                  <a:ext uri="{FF2B5EF4-FFF2-40B4-BE49-F238E27FC236}">
                    <a16:creationId xmlns:a16="http://schemas.microsoft.com/office/drawing/2014/main" id="{DD6290BE-164B-EEAB-6A5C-9BC696661E09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444" y="3284857"/>
                <a:ext cx="0" cy="246198"/>
              </a:xfrm>
              <a:prstGeom prst="line">
                <a:avLst/>
              </a:prstGeom>
              <a:ln w="38100">
                <a:solidFill>
                  <a:srgbClr val="F80531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29" name="Straight Connector 28">
                <a:extLst>
                  <a:ext uri="{FF2B5EF4-FFF2-40B4-BE49-F238E27FC236}">
                    <a16:creationId xmlns:a16="http://schemas.microsoft.com/office/drawing/2014/main" id="{AB72198C-D201-C818-719B-1D255D3AC614}"/>
                  </a:ext>
                </a:extLst>
              </p:cNvPr>
              <p:cNvCxnSpPr>
                <a:cxnSpLocks/>
                <a:stCxn id="31" idx="0"/>
              </p:cNvCxnSpPr>
              <p:nvPr/>
            </p:nvCxnSpPr>
            <p:spPr>
              <a:xfrm>
                <a:off x="2864287" y="3101387"/>
                <a:ext cx="0" cy="504000"/>
              </a:xfrm>
              <a:prstGeom prst="line">
                <a:avLst/>
              </a:prstGeom>
              <a:ln w="38100">
                <a:solidFill>
                  <a:srgbClr val="F80531">
                    <a:alpha val="5000"/>
                  </a:srgb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30" name="Group 29">
                <a:extLst>
                  <a:ext uri="{FF2B5EF4-FFF2-40B4-BE49-F238E27FC236}">
                    <a16:creationId xmlns:a16="http://schemas.microsoft.com/office/drawing/2014/main" id="{9F46E758-5D9C-0E5D-1D88-A48A0CE57565}"/>
                  </a:ext>
                </a:extLst>
              </p:cNvPr>
              <p:cNvGrpSpPr/>
              <p:nvPr/>
            </p:nvGrpSpPr>
            <p:grpSpPr>
              <a:xfrm>
                <a:off x="-101600" y="2125003"/>
                <a:ext cx="11402951" cy="2597624"/>
                <a:chOff x="-101600" y="2125003"/>
                <a:chExt cx="11402951" cy="2597624"/>
              </a:xfrm>
            </p:grpSpPr>
            <p:cxnSp>
              <p:nvCxnSpPr>
                <p:cNvPr id="38" name="Straight Connector 37">
                  <a:extLst>
                    <a:ext uri="{FF2B5EF4-FFF2-40B4-BE49-F238E27FC236}">
                      <a16:creationId xmlns:a16="http://schemas.microsoft.com/office/drawing/2014/main" id="{CA68046D-36AA-26C4-4B72-462D3789FD35}"/>
                    </a:ext>
                  </a:extLst>
                </p:cNvPr>
                <p:cNvCxnSpPr>
                  <a:cxnSpLocks/>
                  <a:stCxn id="31" idx="2"/>
                </p:cNvCxnSpPr>
                <p:nvPr/>
              </p:nvCxnSpPr>
              <p:spPr>
                <a:xfrm flipH="1">
                  <a:off x="3931480" y="3079661"/>
                  <a:ext cx="12370" cy="1174627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39" name="Straight Connector 38">
                  <a:extLst>
                    <a:ext uri="{FF2B5EF4-FFF2-40B4-BE49-F238E27FC236}">
                      <a16:creationId xmlns:a16="http://schemas.microsoft.com/office/drawing/2014/main" id="{78F73C50-B9DD-C26E-AFF9-045CF5EF312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5480" y="2590778"/>
                  <a:ext cx="27924" cy="1624249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0" name="Straight Connector 39">
                  <a:extLst>
                    <a:ext uri="{FF2B5EF4-FFF2-40B4-BE49-F238E27FC236}">
                      <a16:creationId xmlns:a16="http://schemas.microsoft.com/office/drawing/2014/main" id="{C144BD9A-A236-1A31-758A-050AD6A162F5}"/>
                    </a:ext>
                  </a:extLst>
                </p:cNvPr>
                <p:cNvCxnSpPr>
                  <a:cxnSpLocks/>
                  <a:endCxn id="34" idx="2"/>
                </p:cNvCxnSpPr>
                <p:nvPr/>
              </p:nvCxnSpPr>
              <p:spPr>
                <a:xfrm>
                  <a:off x="5970830" y="2609886"/>
                  <a:ext cx="91049" cy="1471949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1" name="Straight Connector 40">
                  <a:extLst>
                    <a:ext uri="{FF2B5EF4-FFF2-40B4-BE49-F238E27FC236}">
                      <a16:creationId xmlns:a16="http://schemas.microsoft.com/office/drawing/2014/main" id="{53F94DED-66DA-BF65-C2B1-6A884B858522}"/>
                    </a:ext>
                  </a:extLst>
                </p:cNvPr>
                <p:cNvCxnSpPr>
                  <a:cxnSpLocks/>
                  <a:stCxn id="35" idx="0"/>
                </p:cNvCxnSpPr>
                <p:nvPr/>
              </p:nvCxnSpPr>
              <p:spPr>
                <a:xfrm flipH="1">
                  <a:off x="6918606" y="2984279"/>
                  <a:ext cx="33244" cy="1170619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2" name="Straight Connector 41">
                  <a:extLst>
                    <a:ext uri="{FF2B5EF4-FFF2-40B4-BE49-F238E27FC236}">
                      <a16:creationId xmlns:a16="http://schemas.microsoft.com/office/drawing/2014/main" id="{7C120596-AA8E-9A09-9922-1226A647A388}"/>
                    </a:ext>
                  </a:extLst>
                </p:cNvPr>
                <p:cNvCxnSpPr>
                  <a:cxnSpLocks/>
                  <a:stCxn id="35" idx="2"/>
                  <a:endCxn id="36" idx="2"/>
                </p:cNvCxnSpPr>
                <p:nvPr/>
              </p:nvCxnSpPr>
              <p:spPr>
                <a:xfrm>
                  <a:off x="7815500" y="2966897"/>
                  <a:ext cx="82498" cy="828000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3" name="Straight Connector 42">
                  <a:extLst>
                    <a:ext uri="{FF2B5EF4-FFF2-40B4-BE49-F238E27FC236}">
                      <a16:creationId xmlns:a16="http://schemas.microsoft.com/office/drawing/2014/main" id="{FC991370-536A-A7E9-AAAD-17FDD5B7C1F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61648" y="3266594"/>
                  <a:ext cx="28837" cy="468000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5" name="Straight Connector 44">
                  <a:extLst>
                    <a:ext uri="{FF2B5EF4-FFF2-40B4-BE49-F238E27FC236}">
                      <a16:creationId xmlns:a16="http://schemas.microsoft.com/office/drawing/2014/main" id="{939E7463-81CC-1773-7114-EEDF9532050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1600" y="3820247"/>
                  <a:ext cx="2663517" cy="0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6" name="Straight Connector 45">
                  <a:extLst>
                    <a:ext uri="{FF2B5EF4-FFF2-40B4-BE49-F238E27FC236}">
                      <a16:creationId xmlns:a16="http://schemas.microsoft.com/office/drawing/2014/main" id="{C52161FC-40D4-9DF9-E7C4-6E857C1029D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8270" y="3807547"/>
                  <a:ext cx="1362030" cy="0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8" name="Straight Connector 47">
                  <a:extLst>
                    <a:ext uri="{FF2B5EF4-FFF2-40B4-BE49-F238E27FC236}">
                      <a16:creationId xmlns:a16="http://schemas.microsoft.com/office/drawing/2014/main" id="{10BA7FBD-2AAF-5A69-0F4C-8C1DA3A37FD4}"/>
                    </a:ext>
                  </a:extLst>
                </p:cNvPr>
                <p:cNvCxnSpPr/>
                <p:nvPr/>
              </p:nvCxnSpPr>
              <p:spPr>
                <a:xfrm>
                  <a:off x="10831821" y="3371373"/>
                  <a:ext cx="467150" cy="459511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49" name="Straight Connector 48">
                  <a:extLst>
                    <a:ext uri="{FF2B5EF4-FFF2-40B4-BE49-F238E27FC236}">
                      <a16:creationId xmlns:a16="http://schemas.microsoft.com/office/drawing/2014/main" id="{7C397A91-F5D5-3A54-3377-C982A5C618E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838021" y="3790957"/>
                  <a:ext cx="467150" cy="459511"/>
                </a:xfrm>
                <a:prstGeom prst="line">
                  <a:avLst/>
                </a:prstGeom>
                <a:ln w="38100">
                  <a:solidFill>
                    <a:srgbClr val="F80531">
                      <a:alpha val="5000"/>
                    </a:srgb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50" name="Group 49">
              <a:extLst>
                <a:ext uri="{FF2B5EF4-FFF2-40B4-BE49-F238E27FC236}">
                  <a16:creationId xmlns:a16="http://schemas.microsoft.com/office/drawing/2014/main" id="{03A4CEE8-6848-650C-941C-682666AC04B0}"/>
                </a:ext>
              </a:extLst>
            </p:cNvPr>
            <p:cNvGrpSpPr/>
            <p:nvPr/>
          </p:nvGrpSpPr>
          <p:grpSpPr>
            <a:xfrm rot="5400000">
              <a:off x="-1906651" y="2600911"/>
              <a:ext cx="11402951" cy="2597624"/>
              <a:chOff x="-101600" y="2125003"/>
              <a:chExt cx="11402951" cy="2597624"/>
            </a:xfrm>
          </p:grpSpPr>
          <p:cxnSp>
            <p:nvCxnSpPr>
              <p:cNvPr id="51" name="Straight Connector 50">
                <a:extLst>
                  <a:ext uri="{FF2B5EF4-FFF2-40B4-BE49-F238E27FC236}">
                    <a16:creationId xmlns:a16="http://schemas.microsoft.com/office/drawing/2014/main" id="{2871C1D0-6EC0-82C0-8D17-F4CCFDD87968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444" y="3284857"/>
                <a:ext cx="0" cy="246198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Straight Connector 51">
                <a:extLst>
                  <a:ext uri="{FF2B5EF4-FFF2-40B4-BE49-F238E27FC236}">
                    <a16:creationId xmlns:a16="http://schemas.microsoft.com/office/drawing/2014/main" id="{252C7093-2258-C6CD-3BF4-3AAE021A179B}"/>
                  </a:ext>
                </a:extLst>
              </p:cNvPr>
              <p:cNvCxnSpPr>
                <a:cxnSpLocks/>
                <a:stCxn id="54" idx="0"/>
              </p:cNvCxnSpPr>
              <p:nvPr/>
            </p:nvCxnSpPr>
            <p:spPr>
              <a:xfrm>
                <a:off x="2864287" y="3101387"/>
                <a:ext cx="0" cy="504000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53" name="Group 52">
                <a:extLst>
                  <a:ext uri="{FF2B5EF4-FFF2-40B4-BE49-F238E27FC236}">
                    <a16:creationId xmlns:a16="http://schemas.microsoft.com/office/drawing/2014/main" id="{7F79C2D5-7328-F7CA-105C-5B75BA81DF47}"/>
                  </a:ext>
                </a:extLst>
              </p:cNvPr>
              <p:cNvGrpSpPr/>
              <p:nvPr/>
            </p:nvGrpSpPr>
            <p:grpSpPr>
              <a:xfrm>
                <a:off x="-101600" y="2125003"/>
                <a:ext cx="11402951" cy="2597624"/>
                <a:chOff x="-101600" y="2125003"/>
                <a:chExt cx="11402951" cy="2597624"/>
              </a:xfrm>
            </p:grpSpPr>
            <p:cxnSp>
              <p:nvCxnSpPr>
                <p:cNvPr id="61" name="Straight Connector 60">
                  <a:extLst>
                    <a:ext uri="{FF2B5EF4-FFF2-40B4-BE49-F238E27FC236}">
                      <a16:creationId xmlns:a16="http://schemas.microsoft.com/office/drawing/2014/main" id="{3A991736-716F-5B47-B8ED-7DDE6FDC2F97}"/>
                    </a:ext>
                  </a:extLst>
                </p:cNvPr>
                <p:cNvCxnSpPr>
                  <a:cxnSpLocks/>
                  <a:stCxn id="54" idx="2"/>
                </p:cNvCxnSpPr>
                <p:nvPr/>
              </p:nvCxnSpPr>
              <p:spPr>
                <a:xfrm flipH="1">
                  <a:off x="3931480" y="3079661"/>
                  <a:ext cx="12370" cy="1174627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2" name="Straight Connector 61">
                  <a:extLst>
                    <a:ext uri="{FF2B5EF4-FFF2-40B4-BE49-F238E27FC236}">
                      <a16:creationId xmlns:a16="http://schemas.microsoft.com/office/drawing/2014/main" id="{16F63404-0D7E-FA8C-2EB9-2512127D7782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5480" y="2590778"/>
                  <a:ext cx="27924" cy="16242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3" name="Straight Connector 62">
                  <a:extLst>
                    <a:ext uri="{FF2B5EF4-FFF2-40B4-BE49-F238E27FC236}">
                      <a16:creationId xmlns:a16="http://schemas.microsoft.com/office/drawing/2014/main" id="{C5751659-87AD-D190-D359-8FABB6B77C4F}"/>
                    </a:ext>
                  </a:extLst>
                </p:cNvPr>
                <p:cNvCxnSpPr>
                  <a:cxnSpLocks/>
                  <a:endCxn id="57" idx="2"/>
                </p:cNvCxnSpPr>
                <p:nvPr/>
              </p:nvCxnSpPr>
              <p:spPr>
                <a:xfrm>
                  <a:off x="5970830" y="2609886"/>
                  <a:ext cx="91049" cy="14719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4" name="Straight Connector 63">
                  <a:extLst>
                    <a:ext uri="{FF2B5EF4-FFF2-40B4-BE49-F238E27FC236}">
                      <a16:creationId xmlns:a16="http://schemas.microsoft.com/office/drawing/2014/main" id="{D81C6646-D9CA-3AAF-2BD2-B816C042B8EC}"/>
                    </a:ext>
                  </a:extLst>
                </p:cNvPr>
                <p:cNvCxnSpPr>
                  <a:cxnSpLocks/>
                  <a:stCxn id="58" idx="0"/>
                </p:cNvCxnSpPr>
                <p:nvPr/>
              </p:nvCxnSpPr>
              <p:spPr>
                <a:xfrm flipH="1">
                  <a:off x="6918606" y="2984279"/>
                  <a:ext cx="33244" cy="117061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5" name="Straight Connector 64">
                  <a:extLst>
                    <a:ext uri="{FF2B5EF4-FFF2-40B4-BE49-F238E27FC236}">
                      <a16:creationId xmlns:a16="http://schemas.microsoft.com/office/drawing/2014/main" id="{CCF99020-2A33-47BB-2035-D7C73FBA6512}"/>
                    </a:ext>
                  </a:extLst>
                </p:cNvPr>
                <p:cNvCxnSpPr>
                  <a:cxnSpLocks/>
                  <a:stCxn id="58" idx="2"/>
                  <a:endCxn id="59" idx="2"/>
                </p:cNvCxnSpPr>
                <p:nvPr/>
              </p:nvCxnSpPr>
              <p:spPr>
                <a:xfrm>
                  <a:off x="7815500" y="2966897"/>
                  <a:ext cx="82498" cy="82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6" name="Straight Connector 65">
                  <a:extLst>
                    <a:ext uri="{FF2B5EF4-FFF2-40B4-BE49-F238E27FC236}">
                      <a16:creationId xmlns:a16="http://schemas.microsoft.com/office/drawing/2014/main" id="{68F0FF3C-AC93-DC68-6B3B-146C232E210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61648" y="3266594"/>
                  <a:ext cx="28837" cy="46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8" name="Straight Connector 67">
                  <a:extLst>
                    <a:ext uri="{FF2B5EF4-FFF2-40B4-BE49-F238E27FC236}">
                      <a16:creationId xmlns:a16="http://schemas.microsoft.com/office/drawing/2014/main" id="{43F71FCD-25B7-82D6-BEA0-A1322C9136B3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1600" y="3820247"/>
                  <a:ext cx="2663517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69" name="Straight Connector 68">
                  <a:extLst>
                    <a:ext uri="{FF2B5EF4-FFF2-40B4-BE49-F238E27FC236}">
                      <a16:creationId xmlns:a16="http://schemas.microsoft.com/office/drawing/2014/main" id="{1538E083-8C5E-FFB1-503A-FB8824299CC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8270" y="3807547"/>
                  <a:ext cx="1362030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1" name="Straight Connector 70">
                  <a:extLst>
                    <a:ext uri="{FF2B5EF4-FFF2-40B4-BE49-F238E27FC236}">
                      <a16:creationId xmlns:a16="http://schemas.microsoft.com/office/drawing/2014/main" id="{C80FE9F2-AD93-8C4A-45EE-78D5C677705F}"/>
                    </a:ext>
                  </a:extLst>
                </p:cNvPr>
                <p:cNvCxnSpPr/>
                <p:nvPr/>
              </p:nvCxnSpPr>
              <p:spPr>
                <a:xfrm>
                  <a:off x="10831821" y="3371373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72" name="Straight Connector 71">
                  <a:extLst>
                    <a:ext uri="{FF2B5EF4-FFF2-40B4-BE49-F238E27FC236}">
                      <a16:creationId xmlns:a16="http://schemas.microsoft.com/office/drawing/2014/main" id="{7D3E0B11-3BD2-E082-60D1-612E6655C5C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838021" y="3790957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73" name="Group 72">
              <a:extLst>
                <a:ext uri="{FF2B5EF4-FFF2-40B4-BE49-F238E27FC236}">
                  <a16:creationId xmlns:a16="http://schemas.microsoft.com/office/drawing/2014/main" id="{DE3A8297-03D2-626F-6FE9-C2D5059E1733}"/>
                </a:ext>
              </a:extLst>
            </p:cNvPr>
            <p:cNvGrpSpPr/>
            <p:nvPr/>
          </p:nvGrpSpPr>
          <p:grpSpPr>
            <a:xfrm rot="5400000">
              <a:off x="-1906651" y="2753311"/>
              <a:ext cx="11402951" cy="2597624"/>
              <a:chOff x="-101600" y="2125003"/>
              <a:chExt cx="11402951" cy="2597624"/>
            </a:xfrm>
          </p:grpSpPr>
          <p:cxnSp>
            <p:nvCxnSpPr>
              <p:cNvPr id="74" name="Straight Connector 73">
                <a:extLst>
                  <a:ext uri="{FF2B5EF4-FFF2-40B4-BE49-F238E27FC236}">
                    <a16:creationId xmlns:a16="http://schemas.microsoft.com/office/drawing/2014/main" id="{92151316-CDA9-AB48-7ECA-39987824573F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444" y="3284857"/>
                <a:ext cx="0" cy="246198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75" name="Straight Connector 74">
                <a:extLst>
                  <a:ext uri="{FF2B5EF4-FFF2-40B4-BE49-F238E27FC236}">
                    <a16:creationId xmlns:a16="http://schemas.microsoft.com/office/drawing/2014/main" id="{D0F1CF1E-4A49-DC6D-7779-F1C39B47053E}"/>
                  </a:ext>
                </a:extLst>
              </p:cNvPr>
              <p:cNvCxnSpPr>
                <a:cxnSpLocks/>
                <a:stCxn id="77" idx="0"/>
              </p:cNvCxnSpPr>
              <p:nvPr/>
            </p:nvCxnSpPr>
            <p:spPr>
              <a:xfrm>
                <a:off x="2864287" y="3101387"/>
                <a:ext cx="0" cy="504000"/>
              </a:xfrm>
              <a:prstGeom prst="line">
                <a:avLst/>
              </a:prstGeom>
              <a:ln w="38100">
                <a:solidFill>
                  <a:schemeClr val="bg1">
                    <a:alpha val="1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76" name="Group 75">
                <a:extLst>
                  <a:ext uri="{FF2B5EF4-FFF2-40B4-BE49-F238E27FC236}">
                    <a16:creationId xmlns:a16="http://schemas.microsoft.com/office/drawing/2014/main" id="{DC0752D0-948A-8A4C-937C-5FD7AA3C2E49}"/>
                  </a:ext>
                </a:extLst>
              </p:cNvPr>
              <p:cNvGrpSpPr/>
              <p:nvPr/>
            </p:nvGrpSpPr>
            <p:grpSpPr>
              <a:xfrm>
                <a:off x="-101600" y="2125003"/>
                <a:ext cx="11402951" cy="2597624"/>
                <a:chOff x="-101600" y="2125003"/>
                <a:chExt cx="11402951" cy="2597624"/>
              </a:xfrm>
            </p:grpSpPr>
            <p:cxnSp>
              <p:nvCxnSpPr>
                <p:cNvPr id="84" name="Straight Connector 83">
                  <a:extLst>
                    <a:ext uri="{FF2B5EF4-FFF2-40B4-BE49-F238E27FC236}">
                      <a16:creationId xmlns:a16="http://schemas.microsoft.com/office/drawing/2014/main" id="{C5C3C85D-5035-8456-EB00-B12366E8200C}"/>
                    </a:ext>
                  </a:extLst>
                </p:cNvPr>
                <p:cNvCxnSpPr>
                  <a:cxnSpLocks/>
                  <a:stCxn id="77" idx="2"/>
                </p:cNvCxnSpPr>
                <p:nvPr/>
              </p:nvCxnSpPr>
              <p:spPr>
                <a:xfrm flipH="1">
                  <a:off x="3931480" y="3079661"/>
                  <a:ext cx="12370" cy="1174627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5" name="Straight Connector 84">
                  <a:extLst>
                    <a:ext uri="{FF2B5EF4-FFF2-40B4-BE49-F238E27FC236}">
                      <a16:creationId xmlns:a16="http://schemas.microsoft.com/office/drawing/2014/main" id="{93466D91-EB4D-A4B1-5228-87C59456E73C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5480" y="2590778"/>
                  <a:ext cx="27924" cy="16242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6" name="Straight Connector 85">
                  <a:extLst>
                    <a:ext uri="{FF2B5EF4-FFF2-40B4-BE49-F238E27FC236}">
                      <a16:creationId xmlns:a16="http://schemas.microsoft.com/office/drawing/2014/main" id="{09B2679A-F4D5-187D-E517-E755B1AA57AA}"/>
                    </a:ext>
                  </a:extLst>
                </p:cNvPr>
                <p:cNvCxnSpPr>
                  <a:cxnSpLocks/>
                  <a:endCxn id="80" idx="2"/>
                </p:cNvCxnSpPr>
                <p:nvPr/>
              </p:nvCxnSpPr>
              <p:spPr>
                <a:xfrm>
                  <a:off x="5970830" y="2609886"/>
                  <a:ext cx="91049" cy="147194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7" name="Straight Connector 86">
                  <a:extLst>
                    <a:ext uri="{FF2B5EF4-FFF2-40B4-BE49-F238E27FC236}">
                      <a16:creationId xmlns:a16="http://schemas.microsoft.com/office/drawing/2014/main" id="{4F0EF1F3-9734-D987-5F6F-85D4D19E81D5}"/>
                    </a:ext>
                  </a:extLst>
                </p:cNvPr>
                <p:cNvCxnSpPr>
                  <a:cxnSpLocks/>
                  <a:stCxn id="81" idx="0"/>
                </p:cNvCxnSpPr>
                <p:nvPr/>
              </p:nvCxnSpPr>
              <p:spPr>
                <a:xfrm flipH="1">
                  <a:off x="6918606" y="2984279"/>
                  <a:ext cx="33244" cy="1170619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8" name="Straight Connector 87">
                  <a:extLst>
                    <a:ext uri="{FF2B5EF4-FFF2-40B4-BE49-F238E27FC236}">
                      <a16:creationId xmlns:a16="http://schemas.microsoft.com/office/drawing/2014/main" id="{0ED96F4B-4EF9-F0A3-4D33-D86B4F309546}"/>
                    </a:ext>
                  </a:extLst>
                </p:cNvPr>
                <p:cNvCxnSpPr>
                  <a:cxnSpLocks/>
                  <a:stCxn id="81" idx="2"/>
                  <a:endCxn id="82" idx="2"/>
                </p:cNvCxnSpPr>
                <p:nvPr/>
              </p:nvCxnSpPr>
              <p:spPr>
                <a:xfrm>
                  <a:off x="7815500" y="2966897"/>
                  <a:ext cx="82498" cy="82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89" name="Straight Connector 88">
                  <a:extLst>
                    <a:ext uri="{FF2B5EF4-FFF2-40B4-BE49-F238E27FC236}">
                      <a16:creationId xmlns:a16="http://schemas.microsoft.com/office/drawing/2014/main" id="{99ECF554-A607-42C4-14B4-CC06EEF72A0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61648" y="3266594"/>
                  <a:ext cx="28837" cy="46800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1" name="Straight Connector 90">
                  <a:extLst>
                    <a:ext uri="{FF2B5EF4-FFF2-40B4-BE49-F238E27FC236}">
                      <a16:creationId xmlns:a16="http://schemas.microsoft.com/office/drawing/2014/main" id="{74485632-9360-0A76-FAE0-17466E1AA199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1600" y="3820247"/>
                  <a:ext cx="2663517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2" name="Straight Connector 91">
                  <a:extLst>
                    <a:ext uri="{FF2B5EF4-FFF2-40B4-BE49-F238E27FC236}">
                      <a16:creationId xmlns:a16="http://schemas.microsoft.com/office/drawing/2014/main" id="{41DB8C21-CC8C-A75F-DAA6-6F2ED4A7DFA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8270" y="3807547"/>
                  <a:ext cx="1362030" cy="0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4" name="Straight Connector 93">
                  <a:extLst>
                    <a:ext uri="{FF2B5EF4-FFF2-40B4-BE49-F238E27FC236}">
                      <a16:creationId xmlns:a16="http://schemas.microsoft.com/office/drawing/2014/main" id="{BBE718E5-74AF-C6DF-F0A5-856194AAEB5A}"/>
                    </a:ext>
                  </a:extLst>
                </p:cNvPr>
                <p:cNvCxnSpPr/>
                <p:nvPr/>
              </p:nvCxnSpPr>
              <p:spPr>
                <a:xfrm>
                  <a:off x="10831821" y="3371373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95" name="Straight Connector 94">
                  <a:extLst>
                    <a:ext uri="{FF2B5EF4-FFF2-40B4-BE49-F238E27FC236}">
                      <a16:creationId xmlns:a16="http://schemas.microsoft.com/office/drawing/2014/main" id="{05B21AEB-C2DC-5A19-869C-3F8A9DF793EA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838021" y="3790957"/>
                  <a:ext cx="467150" cy="459511"/>
                </a:xfrm>
                <a:prstGeom prst="line">
                  <a:avLst/>
                </a:prstGeom>
                <a:ln w="38100">
                  <a:solidFill>
                    <a:schemeClr val="bg1">
                      <a:alpha val="1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  <p:grpSp>
          <p:nvGrpSpPr>
            <p:cNvPr id="96" name="Group 95">
              <a:extLst>
                <a:ext uri="{FF2B5EF4-FFF2-40B4-BE49-F238E27FC236}">
                  <a16:creationId xmlns:a16="http://schemas.microsoft.com/office/drawing/2014/main" id="{BFE51F1E-C035-0438-A798-2968B4FD3B83}"/>
                </a:ext>
              </a:extLst>
            </p:cNvPr>
            <p:cNvGrpSpPr/>
            <p:nvPr/>
          </p:nvGrpSpPr>
          <p:grpSpPr>
            <a:xfrm rot="5400000">
              <a:off x="-1906651" y="2448511"/>
              <a:ext cx="11402951" cy="2597624"/>
              <a:chOff x="-101600" y="2125003"/>
              <a:chExt cx="11402951" cy="2597624"/>
            </a:xfrm>
          </p:grpSpPr>
          <p:cxnSp>
            <p:nvCxnSpPr>
              <p:cNvPr id="97" name="Straight Connector 96">
                <a:extLst>
                  <a:ext uri="{FF2B5EF4-FFF2-40B4-BE49-F238E27FC236}">
                    <a16:creationId xmlns:a16="http://schemas.microsoft.com/office/drawing/2014/main" id="{61901090-EACB-4FDC-796B-6A32E3CAA40C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9654444" y="3284857"/>
                <a:ext cx="0" cy="246198"/>
              </a:xfrm>
              <a:prstGeom prst="line">
                <a:avLst/>
              </a:prstGeom>
              <a:ln w="69850">
                <a:solidFill>
                  <a:schemeClr val="bg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98" name="Straight Connector 97">
                <a:extLst>
                  <a:ext uri="{FF2B5EF4-FFF2-40B4-BE49-F238E27FC236}">
                    <a16:creationId xmlns:a16="http://schemas.microsoft.com/office/drawing/2014/main" id="{9A2B493C-0A5B-0FA0-8F8C-EEE0C1C49804}"/>
                  </a:ext>
                </a:extLst>
              </p:cNvPr>
              <p:cNvCxnSpPr>
                <a:cxnSpLocks/>
                <a:stCxn id="100" idx="0"/>
              </p:cNvCxnSpPr>
              <p:nvPr/>
            </p:nvCxnSpPr>
            <p:spPr>
              <a:xfrm>
                <a:off x="2864287" y="3101387"/>
                <a:ext cx="0" cy="504000"/>
              </a:xfrm>
              <a:prstGeom prst="line">
                <a:avLst/>
              </a:prstGeom>
              <a:ln w="69850">
                <a:solidFill>
                  <a:schemeClr val="bg1">
                    <a:alpha val="7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9" name="Group 98">
                <a:extLst>
                  <a:ext uri="{FF2B5EF4-FFF2-40B4-BE49-F238E27FC236}">
                    <a16:creationId xmlns:a16="http://schemas.microsoft.com/office/drawing/2014/main" id="{354A5C1B-EFB6-013A-7358-25E0A7F0A97D}"/>
                  </a:ext>
                </a:extLst>
              </p:cNvPr>
              <p:cNvGrpSpPr/>
              <p:nvPr/>
            </p:nvGrpSpPr>
            <p:grpSpPr>
              <a:xfrm>
                <a:off x="-101600" y="2125003"/>
                <a:ext cx="11402951" cy="2597624"/>
                <a:chOff x="-101600" y="2125003"/>
                <a:chExt cx="11402951" cy="2597624"/>
              </a:xfrm>
            </p:grpSpPr>
            <p:cxnSp>
              <p:nvCxnSpPr>
                <p:cNvPr id="107" name="Straight Connector 106">
                  <a:extLst>
                    <a:ext uri="{FF2B5EF4-FFF2-40B4-BE49-F238E27FC236}">
                      <a16:creationId xmlns:a16="http://schemas.microsoft.com/office/drawing/2014/main" id="{D629A069-610B-B1FA-47BE-BC26022D5CE3}"/>
                    </a:ext>
                  </a:extLst>
                </p:cNvPr>
                <p:cNvCxnSpPr>
                  <a:cxnSpLocks/>
                  <a:stCxn id="100" idx="2"/>
                </p:cNvCxnSpPr>
                <p:nvPr/>
              </p:nvCxnSpPr>
              <p:spPr>
                <a:xfrm flipH="1">
                  <a:off x="3931480" y="3079661"/>
                  <a:ext cx="12370" cy="1174627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8" name="Straight Connector 107">
                  <a:extLst>
                    <a:ext uri="{FF2B5EF4-FFF2-40B4-BE49-F238E27FC236}">
                      <a16:creationId xmlns:a16="http://schemas.microsoft.com/office/drawing/2014/main" id="{B5A9395A-53C2-C3B4-AFB8-2ED213D762C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4975480" y="2590778"/>
                  <a:ext cx="27924" cy="1624249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09" name="Straight Connector 108">
                  <a:extLst>
                    <a:ext uri="{FF2B5EF4-FFF2-40B4-BE49-F238E27FC236}">
                      <a16:creationId xmlns:a16="http://schemas.microsoft.com/office/drawing/2014/main" id="{DA873605-67EC-345A-D064-B807CC9CE8C1}"/>
                    </a:ext>
                  </a:extLst>
                </p:cNvPr>
                <p:cNvCxnSpPr>
                  <a:cxnSpLocks/>
                  <a:endCxn id="103" idx="2"/>
                </p:cNvCxnSpPr>
                <p:nvPr/>
              </p:nvCxnSpPr>
              <p:spPr>
                <a:xfrm>
                  <a:off x="5970830" y="2609886"/>
                  <a:ext cx="91049" cy="1471949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0" name="Straight Connector 109">
                  <a:extLst>
                    <a:ext uri="{FF2B5EF4-FFF2-40B4-BE49-F238E27FC236}">
                      <a16:creationId xmlns:a16="http://schemas.microsoft.com/office/drawing/2014/main" id="{FB5B1347-F723-BD5E-1D10-C39BABD6BD43}"/>
                    </a:ext>
                  </a:extLst>
                </p:cNvPr>
                <p:cNvCxnSpPr>
                  <a:cxnSpLocks/>
                  <a:stCxn id="104" idx="0"/>
                </p:cNvCxnSpPr>
                <p:nvPr/>
              </p:nvCxnSpPr>
              <p:spPr>
                <a:xfrm flipH="1">
                  <a:off x="6918606" y="2984279"/>
                  <a:ext cx="33244" cy="1170619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1" name="Straight Connector 110">
                  <a:extLst>
                    <a:ext uri="{FF2B5EF4-FFF2-40B4-BE49-F238E27FC236}">
                      <a16:creationId xmlns:a16="http://schemas.microsoft.com/office/drawing/2014/main" id="{48F5D315-1AB2-5D30-D846-9AA3DE8630E9}"/>
                    </a:ext>
                  </a:extLst>
                </p:cNvPr>
                <p:cNvCxnSpPr>
                  <a:cxnSpLocks/>
                  <a:stCxn id="104" idx="2"/>
                  <a:endCxn id="105" idx="2"/>
                </p:cNvCxnSpPr>
                <p:nvPr/>
              </p:nvCxnSpPr>
              <p:spPr>
                <a:xfrm>
                  <a:off x="7815500" y="2966897"/>
                  <a:ext cx="82498" cy="828000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2" name="Straight Connector 111">
                  <a:extLst>
                    <a:ext uri="{FF2B5EF4-FFF2-40B4-BE49-F238E27FC236}">
                      <a16:creationId xmlns:a16="http://schemas.microsoft.com/office/drawing/2014/main" id="{75548596-8B6B-5F66-D348-84BC5E43068D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8761648" y="3266594"/>
                  <a:ext cx="28837" cy="468000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4" name="Straight Connector 113">
                  <a:extLst>
                    <a:ext uri="{FF2B5EF4-FFF2-40B4-BE49-F238E27FC236}">
                      <a16:creationId xmlns:a16="http://schemas.microsoft.com/office/drawing/2014/main" id="{AF5981E3-94F6-AB36-BCC2-A5D5AEFAC0AE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-101600" y="3820247"/>
                  <a:ext cx="2663517" cy="0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5" name="Straight Connector 114">
                  <a:extLst>
                    <a:ext uri="{FF2B5EF4-FFF2-40B4-BE49-F238E27FC236}">
                      <a16:creationId xmlns:a16="http://schemas.microsoft.com/office/drawing/2014/main" id="{AC1D50E4-6F81-F3B8-68D5-1933C4449055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9928270" y="3807547"/>
                  <a:ext cx="1362030" cy="0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7" name="Straight Connector 116">
                  <a:extLst>
                    <a:ext uri="{FF2B5EF4-FFF2-40B4-BE49-F238E27FC236}">
                      <a16:creationId xmlns:a16="http://schemas.microsoft.com/office/drawing/2014/main" id="{5D101E4F-3D6B-E48D-5FF2-00A3937477A9}"/>
                    </a:ext>
                  </a:extLst>
                </p:cNvPr>
                <p:cNvCxnSpPr/>
                <p:nvPr/>
              </p:nvCxnSpPr>
              <p:spPr>
                <a:xfrm>
                  <a:off x="10831821" y="3371373"/>
                  <a:ext cx="467150" cy="459511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18" name="Straight Connector 117">
                  <a:extLst>
                    <a:ext uri="{FF2B5EF4-FFF2-40B4-BE49-F238E27FC236}">
                      <a16:creationId xmlns:a16="http://schemas.microsoft.com/office/drawing/2014/main" id="{18B98BA6-FBBF-113F-28ED-6F93CB08AFB6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rot="16200000">
                  <a:off x="10838021" y="3790957"/>
                  <a:ext cx="467150" cy="459511"/>
                </a:xfrm>
                <a:prstGeom prst="line">
                  <a:avLst/>
                </a:prstGeom>
                <a:ln w="69850">
                  <a:solidFill>
                    <a:schemeClr val="bg1">
                      <a:alpha val="70000"/>
                    </a:schemeClr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</p:grpSp>
      </p:grpSp>
      <p:sp>
        <p:nvSpPr>
          <p:cNvPr id="119" name="Title 1">
            <a:extLst>
              <a:ext uri="{FF2B5EF4-FFF2-40B4-BE49-F238E27FC236}">
                <a16:creationId xmlns:a16="http://schemas.microsoft.com/office/drawing/2014/main" id="{89984217-C5A4-A5BF-07B4-92210532C83C}"/>
              </a:ext>
            </a:extLst>
          </p:cNvPr>
          <p:cNvSpPr txBox="1">
            <a:spLocks/>
          </p:cNvSpPr>
          <p:nvPr/>
        </p:nvSpPr>
        <p:spPr>
          <a:xfrm>
            <a:off x="412800" y="374650"/>
            <a:ext cx="2180088" cy="85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dirty="0">
                <a:solidFill>
                  <a:schemeClr val="bg1"/>
                </a:solidFill>
              </a:rPr>
              <a:t>Objectives</a:t>
            </a:r>
          </a:p>
        </p:txBody>
      </p:sp>
      <p:sp>
        <p:nvSpPr>
          <p:cNvPr id="120" name="TextBox 119">
            <a:extLst>
              <a:ext uri="{FF2B5EF4-FFF2-40B4-BE49-F238E27FC236}">
                <a16:creationId xmlns:a16="http://schemas.microsoft.com/office/drawing/2014/main" id="{2DD72D5F-ADB6-4DD3-796C-564C354CB44E}"/>
              </a:ext>
            </a:extLst>
          </p:cNvPr>
          <p:cNvSpPr txBox="1"/>
          <p:nvPr/>
        </p:nvSpPr>
        <p:spPr>
          <a:xfrm>
            <a:off x="4392499" y="1732721"/>
            <a:ext cx="2348208" cy="13100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Give attendees space to consider themselves, their lives, their strengths, their place in their firms and the wider community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AE29A1B1-FBF4-0928-EDFB-F2BD89819B17}"/>
              </a:ext>
            </a:extLst>
          </p:cNvPr>
          <p:cNvSpPr txBox="1"/>
          <p:nvPr/>
        </p:nvSpPr>
        <p:spPr>
          <a:xfrm>
            <a:off x="228972" y="2384232"/>
            <a:ext cx="2354046" cy="155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Gain a clear understanding of what the current and emerging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issues 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for the City legal sector – afford access hitherto possibly ungranted</a:t>
            </a:r>
          </a:p>
        </p:txBody>
      </p:sp>
      <p:sp>
        <p:nvSpPr>
          <p:cNvPr id="123" name="TextBox 122">
            <a:extLst>
              <a:ext uri="{FF2B5EF4-FFF2-40B4-BE49-F238E27FC236}">
                <a16:creationId xmlns:a16="http://schemas.microsoft.com/office/drawing/2014/main" id="{ADDC31CF-7B49-2371-0BB8-4D804839C6DE}"/>
              </a:ext>
            </a:extLst>
          </p:cNvPr>
          <p:cNvSpPr txBox="1"/>
          <p:nvPr/>
        </p:nvSpPr>
        <p:spPr>
          <a:xfrm>
            <a:off x="4722615" y="3531345"/>
            <a:ext cx="1993912" cy="15577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Share insights from successful colleagues re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how to progress 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up (and beyond) a private practice lawyers’ career</a:t>
            </a:r>
          </a:p>
        </p:txBody>
      </p:sp>
      <p:sp>
        <p:nvSpPr>
          <p:cNvPr id="124" name="TextBox 123">
            <a:extLst>
              <a:ext uri="{FF2B5EF4-FFF2-40B4-BE49-F238E27FC236}">
                <a16:creationId xmlns:a16="http://schemas.microsoft.com/office/drawing/2014/main" id="{13239624-D17A-30B5-83B1-9C2918335DE4}"/>
              </a:ext>
            </a:extLst>
          </p:cNvPr>
          <p:cNvSpPr txBox="1"/>
          <p:nvPr/>
        </p:nvSpPr>
        <p:spPr>
          <a:xfrm>
            <a:off x="4168453" y="6813647"/>
            <a:ext cx="2245100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Agree how to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back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into the wider LGBTQIA+ community</a:t>
            </a:r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081E91B2-7A4E-F6F3-45D6-602A707BED94}"/>
              </a:ext>
            </a:extLst>
          </p:cNvPr>
          <p:cNvSpPr txBox="1"/>
          <p:nvPr/>
        </p:nvSpPr>
        <p:spPr>
          <a:xfrm>
            <a:off x="647424" y="4388673"/>
            <a:ext cx="2201837" cy="10622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Develop an appreciation of what personal and professional legal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</a:t>
            </a: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looks like</a:t>
            </a: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7A79685A-30CF-9328-7E6D-A47EA60D234D}"/>
              </a:ext>
            </a:extLst>
          </p:cNvPr>
          <p:cNvSpPr txBox="1"/>
          <p:nvPr/>
        </p:nvSpPr>
        <p:spPr>
          <a:xfrm>
            <a:off x="4415550" y="5475271"/>
            <a:ext cx="1292299" cy="56675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Define a career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A683CBB3-D8F9-BE0F-ACFE-815AE6BFDA93}"/>
              </a:ext>
            </a:extLst>
          </p:cNvPr>
          <p:cNvSpPr txBox="1"/>
          <p:nvPr/>
        </p:nvSpPr>
        <p:spPr>
          <a:xfrm>
            <a:off x="1137080" y="6165303"/>
            <a:ext cx="1835329" cy="8145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dirty="0">
                <a:solidFill>
                  <a:schemeClr val="bg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Build and optimise a strong queer lawyer </a:t>
            </a:r>
            <a:r>
              <a:rPr lang="en-GB" sz="1400" dirty="0">
                <a:solidFill>
                  <a:srgbClr val="FFFF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network</a:t>
            </a: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5A6AC183-5C9B-A228-09A6-B4066E1E939B}"/>
              </a:ext>
            </a:extLst>
          </p:cNvPr>
          <p:cNvSpPr txBox="1"/>
          <p:nvPr/>
        </p:nvSpPr>
        <p:spPr>
          <a:xfrm>
            <a:off x="3782997" y="2102407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1</a:t>
            </a:r>
          </a:p>
        </p:txBody>
      </p:sp>
      <p:sp>
        <p:nvSpPr>
          <p:cNvPr id="129" name="TextBox 128">
            <a:extLst>
              <a:ext uri="{FF2B5EF4-FFF2-40B4-BE49-F238E27FC236}">
                <a16:creationId xmlns:a16="http://schemas.microsoft.com/office/drawing/2014/main" id="{CDF22AE7-5CB1-F640-B0BB-5DB9A7D56F07}"/>
              </a:ext>
            </a:extLst>
          </p:cNvPr>
          <p:cNvSpPr txBox="1"/>
          <p:nvPr/>
        </p:nvSpPr>
        <p:spPr>
          <a:xfrm>
            <a:off x="2661190" y="2966037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2</a:t>
            </a:r>
          </a:p>
        </p:txBody>
      </p:sp>
      <p:sp>
        <p:nvSpPr>
          <p:cNvPr id="130" name="TextBox 129">
            <a:extLst>
              <a:ext uri="{FF2B5EF4-FFF2-40B4-BE49-F238E27FC236}">
                <a16:creationId xmlns:a16="http://schemas.microsoft.com/office/drawing/2014/main" id="{59177902-DC23-81BB-F52A-4584C68F1661}"/>
              </a:ext>
            </a:extLst>
          </p:cNvPr>
          <p:cNvSpPr txBox="1"/>
          <p:nvPr/>
        </p:nvSpPr>
        <p:spPr>
          <a:xfrm>
            <a:off x="4094297" y="3764825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3</a:t>
            </a: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FA5B4D88-2F67-C79A-4D3F-96EBA85224C4}"/>
              </a:ext>
            </a:extLst>
          </p:cNvPr>
          <p:cNvSpPr txBox="1"/>
          <p:nvPr/>
        </p:nvSpPr>
        <p:spPr>
          <a:xfrm>
            <a:off x="2790752" y="4597537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4</a:t>
            </a: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4EF5FCFC-F1EA-EA61-B83B-72C2EF03D564}"/>
              </a:ext>
            </a:extLst>
          </p:cNvPr>
          <p:cNvSpPr txBox="1"/>
          <p:nvPr/>
        </p:nvSpPr>
        <p:spPr>
          <a:xfrm>
            <a:off x="3775298" y="5335949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5</a:t>
            </a:r>
          </a:p>
        </p:txBody>
      </p:sp>
      <p:sp>
        <p:nvSpPr>
          <p:cNvPr id="133" name="TextBox 132">
            <a:extLst>
              <a:ext uri="{FF2B5EF4-FFF2-40B4-BE49-F238E27FC236}">
                <a16:creationId xmlns:a16="http://schemas.microsoft.com/office/drawing/2014/main" id="{C97C8FF1-39F5-8323-22CD-1F587CF62D2D}"/>
              </a:ext>
            </a:extLst>
          </p:cNvPr>
          <p:cNvSpPr txBox="1"/>
          <p:nvPr/>
        </p:nvSpPr>
        <p:spPr>
          <a:xfrm>
            <a:off x="3061320" y="6097882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6</a:t>
            </a: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AC3304A1-DEF6-EAC0-4B92-E3E0202A668D}"/>
              </a:ext>
            </a:extLst>
          </p:cNvPr>
          <p:cNvSpPr txBox="1"/>
          <p:nvPr/>
        </p:nvSpPr>
        <p:spPr>
          <a:xfrm>
            <a:off x="3539274" y="6790364"/>
            <a:ext cx="58816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000" dirty="0">
                <a:solidFill>
                  <a:srgbClr val="0C3F65"/>
                </a:solidFill>
              </a:rPr>
              <a:t>7</a:t>
            </a:r>
          </a:p>
        </p:txBody>
      </p:sp>
    </p:spTree>
    <p:custDataLst/>
    <p:extLst>
      <p:ext uri="{BB962C8B-B14F-4D97-AF65-F5344CB8AC3E}">
        <p14:creationId xmlns:p14="http://schemas.microsoft.com/office/powerpoint/2010/main" val="1998315590"/>
      </p:ext>
    </p:extLst>
  </p:cSld>
  <p:clrMapOvr>
    <a:masterClrMapping/>
  </p:clrMapOvr>
</p:sld>
</file>

<file path=ppt/slides/slide4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91902D0-0730-FD25-89CB-33A5BC1F2714}"/>
              </a:ext>
            </a:extLst>
          </p:cNvPr>
          <p:cNvSpPr txBox="1">
            <a:spLocks/>
          </p:cNvSpPr>
          <p:nvPr/>
        </p:nvSpPr>
        <p:spPr>
          <a:xfrm>
            <a:off x="290487" y="282414"/>
            <a:ext cx="6241088" cy="324000"/>
          </a:xfrm>
          <a:prstGeom prst="rect">
            <a:avLst/>
          </a:prstGeom>
          <a:solidFill>
            <a:srgbClr val="ED7607"/>
          </a:solidFill>
        </p:spPr>
        <p:txBody>
          <a:bodyPr tIns="18000" bIns="36000" anchor="ctr" anchorCtr="0">
            <a:noAutofit/>
          </a:bodyPr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1300" b="1" dirty="0">
                <a:solidFill>
                  <a:schemeClr val="bg1"/>
                </a:solidFill>
                <a:latin typeface="+mn-lt"/>
              </a:rPr>
              <a:t>Target anticipate an </a:t>
            </a:r>
            <a:r>
              <a:rPr lang="en-GB" sz="1300" b="1" dirty="0">
                <a:solidFill>
                  <a:srgbClr val="FFFF00"/>
                </a:solidFill>
                <a:latin typeface="+mn-lt"/>
              </a:rPr>
              <a:t>audience</a:t>
            </a:r>
            <a:r>
              <a:rPr lang="en-GB" sz="1300" b="1" dirty="0">
                <a:solidFill>
                  <a:schemeClr val="bg1"/>
                </a:solidFill>
                <a:latin typeface="+mn-lt"/>
              </a:rPr>
              <a:t> from participating law firms who: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B4E152F-E48E-B319-E332-0EF671B27D20}"/>
              </a:ext>
            </a:extLst>
          </p:cNvPr>
          <p:cNvSpPr txBox="1"/>
          <p:nvPr/>
        </p:nvSpPr>
        <p:spPr>
          <a:xfrm>
            <a:off x="246164" y="619991"/>
            <a:ext cx="6210897" cy="177674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Identify as LGBTQIA+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lawyers or business managers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ca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4 years’ PQE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or BTs equivalent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invested in their own careers</a:t>
            </a:r>
          </a:p>
          <a:p>
            <a:pPr marL="17780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</a:t>
            </a:r>
            <a:r>
              <a:rPr lang="en-GB" sz="1200" dirty="0">
                <a:solidFill>
                  <a:srgbClr val="F8053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high-performers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Diverse including across the LGBTQIA+ spectrum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clear leadership </a:t>
            </a:r>
            <a:r>
              <a:rPr lang="en-GB" sz="1200" dirty="0">
                <a:solidFill>
                  <a:srgbClr val="F8053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potential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Will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engage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</a:t>
            </a:r>
            <a:r>
              <a:rPr lang="en-GB" sz="1200" b="1" i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The LLP!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Are likely to develop and implement a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career plan 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Have the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support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their law firms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staying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with their firms for at least the medium term at least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Can be from within firms’ </a:t>
            </a:r>
            <a:r>
              <a:rPr lang="en-GB" sz="1200" dirty="0">
                <a:solidFill>
                  <a:srgbClr val="F80531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wider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networks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842192F-D6AB-080C-9B42-5F77B459C65C}"/>
              </a:ext>
            </a:extLst>
          </p:cNvPr>
          <p:cNvSpPr txBox="1"/>
          <p:nvPr/>
        </p:nvSpPr>
        <p:spPr>
          <a:xfrm>
            <a:off x="246164" y="3344133"/>
            <a:ext cx="6254142" cy="112515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blended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learning programme including:</a:t>
            </a:r>
          </a:p>
          <a:p>
            <a:pPr marL="2857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&lt; two hours pre-work</a:t>
            </a:r>
          </a:p>
          <a:p>
            <a:pPr marL="2857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intense in-person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days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in London including a dinner attended by inspirational queer legal leaders</a:t>
            </a:r>
          </a:p>
          <a:p>
            <a:pPr marL="285750" lvl="1" indent="-28575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Completion and implementation of an action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plan</a:t>
            </a:r>
          </a:p>
          <a:p>
            <a:pPr marL="285750" lvl="1" indent="-28575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post-course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update presentation from participants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9F3F664-A4CB-310D-EDC3-72CB0644B0EE}"/>
              </a:ext>
            </a:extLst>
          </p:cNvPr>
          <p:cNvSpPr txBox="1"/>
          <p:nvPr/>
        </p:nvSpPr>
        <p:spPr>
          <a:xfrm>
            <a:off x="290487" y="2911251"/>
            <a:ext cx="6241088" cy="324000"/>
          </a:xfrm>
          <a:prstGeom prst="rect">
            <a:avLst/>
          </a:prstGeom>
          <a:solidFill>
            <a:srgbClr val="00E4BE"/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Format: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A4130FD-B9FA-B658-A054-823E8C4D403A}"/>
              </a:ext>
            </a:extLst>
          </p:cNvPr>
          <p:cNvSpPr txBox="1"/>
          <p:nvPr/>
        </p:nvSpPr>
        <p:spPr>
          <a:xfrm>
            <a:off x="246164" y="5089918"/>
            <a:ext cx="6254141" cy="113614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Each firm to send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ca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two/three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participants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Active participation in input into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delivery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of sessions </a:t>
            </a:r>
            <a:r>
              <a:rPr lang="en-GB" sz="1200" dirty="0" err="1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ie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up to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three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short duration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contributors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(eg panellists)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Payment of relevant </a:t>
            </a:r>
            <a:r>
              <a:rPr lang="en-GB" sz="1200" dirty="0">
                <a:solidFill>
                  <a:srgbClr val="F80531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fees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agreed, to include direct donations to LGBTQIA+ charity and NFPs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as agreed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D64FFE08-028B-5DAD-FB9E-E0974670919C}"/>
              </a:ext>
            </a:extLst>
          </p:cNvPr>
          <p:cNvSpPr txBox="1"/>
          <p:nvPr/>
        </p:nvSpPr>
        <p:spPr>
          <a:xfrm>
            <a:off x="290487" y="4626131"/>
            <a:ext cx="6241088" cy="324000"/>
          </a:xfrm>
          <a:prstGeom prst="rect">
            <a:avLst/>
          </a:prstGeom>
          <a:solidFill>
            <a:srgbClr val="F80531"/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Participating firms’ involvement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E13F3393-6435-E9CC-0D86-3DA55FEEC06A}"/>
              </a:ext>
            </a:extLst>
          </p:cNvPr>
          <p:cNvSpPr txBox="1">
            <a:spLocks/>
          </p:cNvSpPr>
          <p:nvPr/>
        </p:nvSpPr>
        <p:spPr>
          <a:xfrm>
            <a:off x="246164" y="6764052"/>
            <a:ext cx="6566250" cy="2246769"/>
          </a:xfrm>
          <a:prstGeom prst="rect">
            <a:avLst/>
          </a:prstGeom>
          <a:noFill/>
        </p:spPr>
        <p:txBody>
          <a:bodyPr wrap="square" rIns="36000">
            <a:spAutoFit/>
          </a:bodyPr>
          <a:lstStyle/>
          <a:p>
            <a:pPr marL="228600" lvl="0" indent="-2286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2"/>
              </a:rPr>
              <a:t>Alicia Millar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recently </a:t>
            </a:r>
            <a:r>
              <a:rPr lang="en-GB" sz="1200" b="0" dirty="0">
                <a:solidFill>
                  <a:srgbClr val="0C3F65"/>
                </a:solidFill>
                <a:effectLst/>
              </a:rPr>
              <a:t>Director of Learning &amp; Development for EMEA, Reed Smith (she</a:t>
            </a:r>
            <a:r>
              <a:rPr lang="en-GB" sz="1200" dirty="0">
                <a:solidFill>
                  <a:srgbClr val="0C3F65"/>
                </a:solidFill>
              </a:rPr>
              <a:t>/her)</a:t>
            </a:r>
            <a:endParaRPr lang="en-GB" sz="1200" b="0" dirty="0">
              <a:solidFill>
                <a:srgbClr val="0C3F65"/>
              </a:solidFill>
              <a:effectLst/>
            </a:endParaRPr>
          </a:p>
          <a:p>
            <a:pPr marL="228600" indent="-2286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3"/>
              </a:rPr>
              <a:t>Chris Edwards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CSR and Diversity Director Travers Smith (he/him)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4"/>
              </a:rPr>
              <a:t>Colin Shaw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Head of Learning &amp; Development EMEA, Norton Rose Fulbright </a:t>
            </a:r>
            <a:r>
              <a:rPr lang="en-GB" sz="1200" b="0" i="0" dirty="0">
                <a:solidFill>
                  <a:srgbClr val="0C3F65"/>
                </a:solidFill>
                <a:effectLst/>
              </a:rPr>
              <a:t>(he/him</a:t>
            </a:r>
            <a:r>
              <a:rPr lang="en-GB" sz="1200" dirty="0">
                <a:solidFill>
                  <a:srgbClr val="0C3F65"/>
                </a:solidFill>
              </a:rPr>
              <a:t>)</a:t>
            </a:r>
            <a:endParaRPr lang="en-GB" sz="1200" dirty="0">
              <a:solidFill>
                <a:srgbClr val="0C3F65"/>
              </a:solidFill>
              <a:latin typeface="Arial" panose="020B0604020202020204" pitchFamily="34" charset="0"/>
              <a:ea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5"/>
              </a:rPr>
              <a:t>Daisy Reeves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Partner, BCLP </a:t>
            </a:r>
            <a:r>
              <a:rPr lang="en-GB" sz="1200" b="0" i="0" dirty="0">
                <a:solidFill>
                  <a:srgbClr val="0C3F65"/>
                </a:solidFill>
                <a:effectLst/>
              </a:rPr>
              <a:t>(she</a:t>
            </a:r>
            <a:r>
              <a:rPr lang="en-GB" sz="1200" dirty="0">
                <a:solidFill>
                  <a:srgbClr val="0C3F65"/>
                </a:solidFill>
              </a:rPr>
              <a:t>/her)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6"/>
              </a:rPr>
              <a:t>Liz Ward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Non-Executive Director, recent Director of Programmes, Stonewall (she/her)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7"/>
              </a:rPr>
              <a:t>Neil Mitchell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Senior Learning Manager, Herbert Smith Freehills (he/him)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8"/>
              </a:rPr>
              <a:t>Patrick McCann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Co-CEO, City Century (he/him)</a:t>
            </a:r>
          </a:p>
          <a:p>
            <a:pPr marL="228600" lvl="0" indent="-228600">
              <a:spcAft>
                <a:spcPts val="6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  <a:hlinkClick r:id="rId9"/>
              </a:rPr>
              <a:t>Richard Fisk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Senior Pro Bono and Inclusion Manager, </a:t>
            </a:r>
            <a:r>
              <a:rPr lang="en-GB" sz="1200" dirty="0" err="1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Addleshaw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Goddard  (he/him)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D2D0D2E0-0CD9-1449-C93F-E8B3B079A735}"/>
              </a:ext>
            </a:extLst>
          </p:cNvPr>
          <p:cNvSpPr txBox="1"/>
          <p:nvPr/>
        </p:nvSpPr>
        <p:spPr>
          <a:xfrm>
            <a:off x="322061" y="6367246"/>
            <a:ext cx="6241088" cy="324000"/>
          </a:xfrm>
          <a:prstGeom prst="rect">
            <a:avLst/>
          </a:prstGeom>
          <a:solidFill>
            <a:srgbClr val="0498C2"/>
          </a:solidFill>
        </p:spPr>
        <p:txBody>
          <a:bodyPr wrap="square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Confirmed course </a:t>
            </a:r>
            <a:r>
              <a:rPr lang="en-GB" sz="1300" b="1" dirty="0">
                <a:solidFill>
                  <a:srgbClr val="FFFF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faculty</a:t>
            </a:r>
            <a:r>
              <a:rPr lang="en-GB" sz="1300" b="1" dirty="0">
                <a:solidFill>
                  <a:srgbClr val="FF0000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GB" sz="1100" b="1" dirty="0">
                <a:solidFill>
                  <a:schemeClr val="bg1"/>
                </a:solidFill>
                <a:effectLst/>
                <a:ea typeface="Times New Roman" panose="02020603050405020304" pitchFamily="18" charset="0"/>
                <a:cs typeface="Times New Roman" panose="02020603050405020304" pitchFamily="18" charset="0"/>
              </a:rPr>
              <a:t>(includes four 2024-5 LGBTQIA Award finalists)</a:t>
            </a:r>
            <a:endParaRPr lang="en-GB" sz="1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BBC8B24-90C7-0316-7A01-1F5D6FE26788}"/>
              </a:ext>
            </a:extLst>
          </p:cNvPr>
          <p:cNvSpPr txBox="1"/>
          <p:nvPr/>
        </p:nvSpPr>
        <p:spPr>
          <a:xfrm>
            <a:off x="214590" y="2493019"/>
            <a:ext cx="601034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0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*We are happy to consider all applications, including from those who do not meet the above criteria.</a:t>
            </a:r>
          </a:p>
        </p:txBody>
      </p:sp>
    </p:spTree>
    <p:extLst>
      <p:ext uri="{BB962C8B-B14F-4D97-AF65-F5344CB8AC3E}">
        <p14:creationId xmlns:p14="http://schemas.microsoft.com/office/powerpoint/2010/main" val="2325140247"/>
      </p:ext>
    </p:extLst>
  </p:cSld>
  <p:clrMapOvr>
    <a:masterClrMapping/>
  </p:clrMapOvr>
</p:sld>
</file>

<file path=ppt/slides/slide5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5BA3847-5143-B5D6-AE80-6079B13CA09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Box 9">
            <a:extLst>
              <a:ext uri="{FF2B5EF4-FFF2-40B4-BE49-F238E27FC236}">
                <a16:creationId xmlns:a16="http://schemas.microsoft.com/office/drawing/2014/main" id="{60788D93-6330-48AC-FFE9-80286F2B576F}"/>
              </a:ext>
            </a:extLst>
          </p:cNvPr>
          <p:cNvSpPr txBox="1"/>
          <p:nvPr/>
        </p:nvSpPr>
        <p:spPr>
          <a:xfrm>
            <a:off x="312108" y="867388"/>
            <a:ext cx="6167654" cy="2498112"/>
          </a:xfrm>
          <a:prstGeom prst="rect">
            <a:avLst/>
          </a:prstGeom>
          <a:noFill/>
        </p:spPr>
        <p:txBody>
          <a:bodyPr wrap="square" numCol="2">
            <a:noAutofit/>
          </a:bodyPr>
          <a:lstStyle/>
          <a:p>
            <a:pPr lvl="0">
              <a:lnSpc>
                <a:spcPct val="115000"/>
              </a:lnSpc>
            </a:pPr>
            <a:r>
              <a:rPr lang="en-GB" sz="12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Participating: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 err="1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Addleshaw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 Goddard*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Bates Wells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BCLP*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Covington &amp; Burling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Dentons*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Freshfields Bruckhaus Deringer*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Herbert Smith Freehills*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HFW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Hogan Lovells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Linklaters*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Mayer Brown*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McCann FitzGerald*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McDermott Will &amp; Emery*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Norton Rose Fulbright*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Ropes &amp; Gray*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Simpson Thacher &amp; Bartlett*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nb-NO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Skadden, Arps, Slate, Meagher &amp; Flom (UK)</a:t>
            </a:r>
          </a:p>
          <a:p>
            <a:pPr marL="22860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Slaughter and May*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Travers Smith*</a:t>
            </a:r>
          </a:p>
          <a:p>
            <a:pPr marL="228600" lvl="0" indent="-228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White </a:t>
            </a:r>
            <a:r>
              <a:rPr lang="en-GB" sz="120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&amp; Case*</a:t>
            </a:r>
            <a:endParaRPr lang="en-GB" sz="1200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6618CA2-4488-AA2F-70A5-953BAA7E943E}"/>
              </a:ext>
            </a:extLst>
          </p:cNvPr>
          <p:cNvSpPr txBox="1"/>
          <p:nvPr/>
        </p:nvSpPr>
        <p:spPr>
          <a:xfrm>
            <a:off x="328815" y="549338"/>
            <a:ext cx="6241088" cy="324000"/>
          </a:xfrm>
          <a:prstGeom prst="rect">
            <a:avLst/>
          </a:prstGeom>
          <a:solidFill>
            <a:srgbClr val="9D469B"/>
          </a:solidFill>
        </p:spPr>
        <p:txBody>
          <a:bodyPr wrap="square" lIns="36000" tIns="18000" rIns="36000" bIns="360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dirty="0">
                <a:solidFill>
                  <a:srgbClr val="59C2AE"/>
                </a:solidFill>
                <a:ea typeface="Calibri" panose="020F0502020204030204" pitchFamily="34" charset="0"/>
                <a:cs typeface="Times New Roman" panose="02020603050405020304" pitchFamily="18" charset="0"/>
              </a:rPr>
              <a:t>20</a:t>
            </a:r>
            <a:r>
              <a:rPr lang="en-GB" sz="1300" b="1" dirty="0">
                <a:solidFill>
                  <a:srgbClr val="FFC0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firms sent attendees in 2024 </a:t>
            </a:r>
            <a:r>
              <a:rPr lang="en-GB" sz="11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(*indicates 13 firms already anticipating sending attendees in 2025)</a:t>
            </a:r>
            <a:endParaRPr lang="en-GB" sz="1300" b="1" dirty="0">
              <a:solidFill>
                <a:schemeClr val="bg1"/>
              </a:solidFill>
              <a:effectLst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85D5915E-5146-0171-A3A9-3F62649C3DAF}"/>
              </a:ext>
            </a:extLst>
          </p:cNvPr>
          <p:cNvSpPr txBox="1"/>
          <p:nvPr/>
        </p:nvSpPr>
        <p:spPr>
          <a:xfrm>
            <a:off x="312108" y="3521550"/>
            <a:ext cx="6241088" cy="324000"/>
          </a:xfrm>
          <a:prstGeom prst="rect">
            <a:avLst/>
          </a:prstGeom>
          <a:solidFill>
            <a:srgbClr val="0C3F65"/>
          </a:solidFill>
        </p:spPr>
        <p:txBody>
          <a:bodyPr wrap="square" lIns="36000" tIns="18000" rIns="36000" bIns="36000" anchor="ctr" anchorCtr="0">
            <a:noAutofit/>
          </a:bodyPr>
          <a:lstStyle/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en-GB" sz="1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Anticipated </a:t>
            </a:r>
            <a:r>
              <a:rPr lang="en-GB" sz="1300" b="1" dirty="0">
                <a:solidFill>
                  <a:srgbClr val="FFFF00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investment</a:t>
            </a:r>
            <a:r>
              <a:rPr lang="en-GB" sz="1300" b="1" dirty="0">
                <a:solidFill>
                  <a:schemeClr val="bg1"/>
                </a:solidFill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D3C53D1F-8219-31FD-1433-75534B7D578E}"/>
              </a:ext>
            </a:extLst>
          </p:cNvPr>
          <p:cNvSpPr txBox="1"/>
          <p:nvPr/>
        </p:nvSpPr>
        <p:spPr>
          <a:xfrm>
            <a:off x="312108" y="3960196"/>
            <a:ext cx="6232520" cy="134851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Anticipated to be ca 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£2,000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per participant (to include one post-course coaching session)</a:t>
            </a:r>
          </a:p>
          <a:p>
            <a:pPr marL="177800" lvl="0" indent="-177800">
              <a:lnSpc>
                <a:spcPct val="115000"/>
              </a:lnSpc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Fee to pay for hosting costs, any third-party costs,, venue cost, freelance instructor costs, one 1:1 coaching session</a:t>
            </a:r>
          </a:p>
          <a:p>
            <a:pPr marL="177800" lvl="0" indent="-177800">
              <a:lnSpc>
                <a:spcPct val="115000"/>
              </a:lnSpc>
              <a:spcAft>
                <a:spcPts val="1000"/>
              </a:spcAft>
              <a:buFont typeface="Symbol" panose="05050102010706020507" pitchFamily="18" charset="2"/>
              <a:buChar char="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At least 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50%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of the fee to be paid by donation </a:t>
            </a:r>
            <a:r>
              <a:rPr lang="en-GB" sz="1200" dirty="0">
                <a:solidFill>
                  <a:srgbClr val="FF0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to LGBTQIA+ charities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NFPs as listed in the appendix</a:t>
            </a:r>
          </a:p>
        </p:txBody>
      </p:sp>
    </p:spTree>
    <p:extLst>
      <p:ext uri="{BB962C8B-B14F-4D97-AF65-F5344CB8AC3E}">
        <p14:creationId xmlns:p14="http://schemas.microsoft.com/office/powerpoint/2010/main" val="2625278807"/>
      </p:ext>
    </p:extLst>
  </p:cSld>
  <p:clrMapOvr>
    <a:masterClrMapping/>
  </p:clrMapOvr>
</p:sld>
</file>

<file path=ppt/slides/slide6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7EF93F2-E9BD-CF3A-87F0-61E37F097922}"/>
              </a:ext>
            </a:extLst>
          </p:cNvPr>
          <p:cNvSpPr txBox="1"/>
          <p:nvPr/>
        </p:nvSpPr>
        <p:spPr>
          <a:xfrm>
            <a:off x="954674" y="3540488"/>
            <a:ext cx="5583830" cy="1743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Individual introductions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(&lt;90 mins) –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Liz, Alicia &amp; Daisy</a:t>
            </a:r>
            <a:endParaRPr lang="en-GB" sz="1200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marL="2857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from CLLS Main Committee members</a:t>
            </a:r>
          </a:p>
          <a:p>
            <a:pPr marL="2857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Sharing your story…what does that tell you?</a:t>
            </a:r>
          </a:p>
          <a:p>
            <a:pPr marL="2857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queer people navigate early life…and what that tells us</a:t>
            </a:r>
          </a:p>
          <a:p>
            <a:pPr marL="285750" lvl="1" indent="-28575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Reframing your life into employable qualities</a:t>
            </a:r>
          </a:p>
          <a:p>
            <a:pPr marL="285750" lvl="1" indent="-285750"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Early thoughts re ambition – what’s in, what’s out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?</a:t>
            </a:r>
          </a:p>
          <a:p>
            <a:pPr marL="285750" lvl="1" indent="-285750"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Authenticity (&lt;60 mins) – what it is, how it works, why it matters, how you can use it in a way that works?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DEB027A4-7496-5E21-A9DF-9DC60BC18339}"/>
              </a:ext>
            </a:extLst>
          </p:cNvPr>
          <p:cNvSpPr txBox="1">
            <a:spLocks/>
          </p:cNvSpPr>
          <p:nvPr/>
        </p:nvSpPr>
        <p:spPr>
          <a:xfrm>
            <a:off x="989556" y="823003"/>
            <a:ext cx="3308300" cy="398971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ED7607"/>
                </a:solidFill>
                <a:latin typeface="Arial" panose="020B0604020202020204" pitchFamily="34" charset="0"/>
              </a:rPr>
              <a:t>WHO WE ARE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38BB5F-91AB-770F-CACE-695808EE8697}"/>
              </a:ext>
            </a:extLst>
          </p:cNvPr>
          <p:cNvSpPr txBox="1"/>
          <p:nvPr/>
        </p:nvSpPr>
        <p:spPr>
          <a:xfrm>
            <a:off x="989556" y="2987631"/>
            <a:ext cx="5868444" cy="53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and making the most of </a:t>
            </a:r>
            <a:r>
              <a:rPr lang="en-GB" sz="1200" dirty="0" err="1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</a:t>
            </a:r>
            <a:r>
              <a:rPr lang="en-GB" sz="1200" dirty="0" err="1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LLP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!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Daisy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joined by Allie Loweth, HFW and Darragh Murray, McCann Fitzgerald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2B48006-8BC4-EFDD-6935-DD8D77960F90}"/>
              </a:ext>
            </a:extLst>
          </p:cNvPr>
          <p:cNvSpPr txBox="1"/>
          <p:nvPr>
            <p:custDataLst/>
          </p:nvPr>
        </p:nvSpPr>
        <p:spPr>
          <a:xfrm>
            <a:off x="989556" y="6135158"/>
            <a:ext cx="5743183" cy="28407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3 -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The World Around Us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a macro-exploration of what the next year will bring – Michael Robson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and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Neil Gatford, Tactical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Ops and Competitive Intelligence Team, Linklaters</a:t>
            </a:r>
          </a:p>
          <a:p>
            <a:pPr lvl="0">
              <a:lnSpc>
                <a:spcPct val="115000"/>
              </a:lnSpc>
            </a:pPr>
            <a:endParaRPr lang="en-GB" sz="1200" b="1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4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The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City legal sector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a panel of C-suite representatives – an anticipation of business matters impacting our firms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Chris 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Confirmed: 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Jon Hayes, Global Co-Chair and Senior Partner, DLA Piper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Oliver Bethel, Chief Technology Officer at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Travers Smith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 Farmer, Joint Managing Partner at Lewis Silkin</a:t>
            </a:r>
          </a:p>
          <a:p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Daniel Macaluso, Director of Legal &amp; Risk at Clyde &amp; Co</a:t>
            </a:r>
            <a:b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Peter Scott,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Global Managing Partner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Aptos" panose="020B0004020202020204" pitchFamily="34" charset="0"/>
                <a:cs typeface="Aptos" panose="020B0004020202020204" pitchFamily="34" charset="0"/>
              </a:rPr>
              <a:t> &amp;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Aptos" panose="020B0004020202020204" pitchFamily="34" charset="0"/>
              </a:rPr>
              <a:t>Managing Partner, EMEA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, Norton Rose Fulbright</a:t>
            </a:r>
          </a:p>
        </p:txBody>
      </p:sp>
      <p:sp>
        <p:nvSpPr>
          <p:cNvPr id="6" name="Title 1">
            <a:extLst>
              <a:ext uri="{FF2B5EF4-FFF2-40B4-BE49-F238E27FC236}">
                <a16:creationId xmlns:a16="http://schemas.microsoft.com/office/drawing/2014/main" id="{D514B40E-EDB0-75C4-323C-273A1EDE16AD}"/>
              </a:ext>
            </a:extLst>
          </p:cNvPr>
          <p:cNvSpPr txBox="1">
            <a:spLocks/>
          </p:cNvSpPr>
          <p:nvPr/>
        </p:nvSpPr>
        <p:spPr>
          <a:xfrm>
            <a:off x="989556" y="5693509"/>
            <a:ext cx="3308300" cy="3385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F80531"/>
                </a:solidFill>
                <a:latin typeface="Arial" panose="020B0604020202020204" pitchFamily="34" charset="0"/>
              </a:rPr>
              <a:t>WHERE WE 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9FE79-7F96-CD8F-E268-6BE9B0AEA8E7}"/>
              </a:ext>
            </a:extLst>
          </p:cNvPr>
          <p:cNvSpPr txBox="1">
            <a:spLocks/>
          </p:cNvSpPr>
          <p:nvPr/>
        </p:nvSpPr>
        <p:spPr>
          <a:xfrm>
            <a:off x="353514" y="153045"/>
            <a:ext cx="6219872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b="1" dirty="0">
                <a:solidFill>
                  <a:srgbClr val="9D469B"/>
                </a:solidFill>
                <a:latin typeface="Arial" panose="020B0604020202020204" pitchFamily="34" charset="0"/>
              </a:rPr>
              <a:t>DAY 1 – THURSDAY 5 JUNE 2025</a:t>
            </a:r>
            <a:endParaRPr lang="en-GB" dirty="0">
              <a:solidFill>
                <a:srgbClr val="9D469B"/>
              </a:solidFill>
              <a:latin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59A137E8-7813-6A7A-DD84-B93273C3C15D}"/>
              </a:ext>
            </a:extLst>
          </p:cNvPr>
          <p:cNvSpPr txBox="1"/>
          <p:nvPr/>
        </p:nvSpPr>
        <p:spPr>
          <a:xfrm>
            <a:off x="243476" y="3020065"/>
            <a:ext cx="823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09:15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A93759A7-60EF-4C0C-A240-1F2CA0736261}"/>
              </a:ext>
            </a:extLst>
          </p:cNvPr>
          <p:cNvSpPr txBox="1"/>
          <p:nvPr/>
        </p:nvSpPr>
        <p:spPr>
          <a:xfrm>
            <a:off x="243476" y="5372291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11:00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36274220-21F4-90C7-8EED-34F549EA8BF6}"/>
              </a:ext>
            </a:extLst>
          </p:cNvPr>
          <p:cNvSpPr txBox="1"/>
          <p:nvPr/>
        </p:nvSpPr>
        <p:spPr>
          <a:xfrm>
            <a:off x="989556" y="5329063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6D936-D6F8-ACF5-F640-D1C376F3A86F}"/>
              </a:ext>
            </a:extLst>
          </p:cNvPr>
          <p:cNvSpPr txBox="1"/>
          <p:nvPr/>
        </p:nvSpPr>
        <p:spPr>
          <a:xfrm>
            <a:off x="272705" y="6171990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11:15</a:t>
            </a:r>
            <a:endParaRPr lang="en-GB" sz="1200" dirty="0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AC7BE42-6B08-4F34-D773-6092FE2487B3}"/>
              </a:ext>
            </a:extLst>
          </p:cNvPr>
          <p:cNvSpPr txBox="1"/>
          <p:nvPr/>
        </p:nvSpPr>
        <p:spPr>
          <a:xfrm>
            <a:off x="296538" y="1249063"/>
            <a:ext cx="71780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&lt;two </a:t>
            </a:r>
          </a:p>
          <a:p>
            <a:r>
              <a:rPr lang="en-GB" sz="12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hours </a:t>
            </a:r>
            <a:endParaRPr lang="en-GB" sz="1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1C5DC-B94E-3008-2F68-ECF4D0E85871}"/>
              </a:ext>
            </a:extLst>
          </p:cNvPr>
          <p:cNvSpPr txBox="1"/>
          <p:nvPr/>
        </p:nvSpPr>
        <p:spPr>
          <a:xfrm>
            <a:off x="272705" y="7071929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12:00</a:t>
            </a:r>
            <a:endParaRPr lang="en-GB" sz="1200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7B725-EAD0-43F7-70B4-BBBBF271C670}"/>
              </a:ext>
            </a:extLst>
          </p:cNvPr>
          <p:cNvSpPr txBox="1"/>
          <p:nvPr/>
        </p:nvSpPr>
        <p:spPr>
          <a:xfrm>
            <a:off x="314459" y="8907263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12:45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FEE3379-36CB-66A4-B3D2-071831FA4F43}"/>
              </a:ext>
            </a:extLst>
          </p:cNvPr>
          <p:cNvSpPr txBox="1"/>
          <p:nvPr/>
        </p:nvSpPr>
        <p:spPr>
          <a:xfrm>
            <a:off x="989556" y="8891875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5F15A09-F08E-96A7-63B6-757B5257F981}"/>
              </a:ext>
            </a:extLst>
          </p:cNvPr>
          <p:cNvSpPr txBox="1"/>
          <p:nvPr/>
        </p:nvSpPr>
        <p:spPr>
          <a:xfrm>
            <a:off x="1010432" y="1122864"/>
            <a:ext cx="5194300" cy="180863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Pre-work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-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Richard</a:t>
            </a: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Join “About City Lawyers” webinar (Dr Gwenllian Williams)</a:t>
            </a: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Write your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story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experiences, insights, capabilities</a:t>
            </a: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Your values – what matters to you?</a:t>
            </a: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practice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, what is its potential?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your place in law?</a:t>
            </a:r>
            <a:endParaRPr lang="en-GB" sz="12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marL="355600" lvl="1" indent="-355600">
              <a:lnSpc>
                <a:spcPct val="115000"/>
              </a:lnSpc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What is y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our ambition?</a:t>
            </a:r>
          </a:p>
          <a:p>
            <a:pPr marL="355600" lvl="1" indent="-355600">
              <a:lnSpc>
                <a:spcPct val="115000"/>
              </a:lnSpc>
              <a:spcAft>
                <a:spcPts val="1000"/>
              </a:spcAft>
              <a:buFont typeface="+mj-lt"/>
              <a:buAutoNum type="arabicPeriod"/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Leadership in law – read &lt; three relevant articles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CD78CD95-FA68-06DD-7D9A-523A07A28933}"/>
              </a:ext>
            </a:extLst>
          </p:cNvPr>
          <p:cNvSpPr txBox="1"/>
          <p:nvPr/>
        </p:nvSpPr>
        <p:spPr>
          <a:xfrm>
            <a:off x="296538" y="3578298"/>
            <a:ext cx="823932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09:30</a:t>
            </a:r>
          </a:p>
        </p:txBody>
      </p:sp>
    </p:spTree>
    <p:extLst>
      <p:ext uri="{BB962C8B-B14F-4D97-AF65-F5344CB8AC3E}">
        <p14:creationId xmlns:p14="http://schemas.microsoft.com/office/powerpoint/2010/main" val="3942679556"/>
      </p:ext>
    </p:extLst>
  </p:cSld>
  <p:clrMapOvr>
    <a:masterClrMapping/>
  </p:clrMapOvr>
</p:sld>
</file>

<file path=ppt/slides/slide7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>
            <a:extLst>
              <a:ext uri="{FF2B5EF4-FFF2-40B4-BE49-F238E27FC236}">
                <a16:creationId xmlns:a16="http://schemas.microsoft.com/office/drawing/2014/main" id="{D514B40E-EDB0-75C4-323C-273A1EDE16AD}"/>
              </a:ext>
            </a:extLst>
          </p:cNvPr>
          <p:cNvSpPr txBox="1">
            <a:spLocks/>
          </p:cNvSpPr>
          <p:nvPr/>
        </p:nvSpPr>
        <p:spPr>
          <a:xfrm>
            <a:off x="1027133" y="658068"/>
            <a:ext cx="3308300" cy="338555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F80531"/>
                </a:solidFill>
                <a:latin typeface="Arial" panose="020B0604020202020204" pitchFamily="34" charset="0"/>
              </a:rPr>
              <a:t>WHERE WE ARE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9FE79-7F96-CD8F-E268-6BE9B0AEA8E7}"/>
              </a:ext>
            </a:extLst>
          </p:cNvPr>
          <p:cNvSpPr txBox="1">
            <a:spLocks/>
          </p:cNvSpPr>
          <p:nvPr/>
        </p:nvSpPr>
        <p:spPr>
          <a:xfrm>
            <a:off x="353514" y="153045"/>
            <a:ext cx="5132885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b="1" dirty="0">
                <a:solidFill>
                  <a:srgbClr val="9D469B"/>
                </a:solidFill>
                <a:latin typeface="Arial" panose="020B0604020202020204" pitchFamily="34" charset="0"/>
              </a:rPr>
              <a:t>DAY 1 – CONTINUED</a:t>
            </a:r>
            <a:endParaRPr lang="en-GB" dirty="0">
              <a:solidFill>
                <a:srgbClr val="9D469B"/>
              </a:solidFill>
              <a:latin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86D936-D6F8-ACF5-F640-D1C376F3A86F}"/>
              </a:ext>
            </a:extLst>
          </p:cNvPr>
          <p:cNvSpPr txBox="1"/>
          <p:nvPr/>
        </p:nvSpPr>
        <p:spPr>
          <a:xfrm>
            <a:off x="299238" y="3226696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14:15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5981C5DC-B94E-3008-2F68-ECF4D0E85871}"/>
              </a:ext>
            </a:extLst>
          </p:cNvPr>
          <p:cNvSpPr txBox="1"/>
          <p:nvPr/>
        </p:nvSpPr>
        <p:spPr>
          <a:xfrm>
            <a:off x="299238" y="5555756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85F7B725-EAD0-43F7-70B4-BBBBF271C670}"/>
              </a:ext>
            </a:extLst>
          </p:cNvPr>
          <p:cNvSpPr txBox="1"/>
          <p:nvPr/>
        </p:nvSpPr>
        <p:spPr>
          <a:xfrm>
            <a:off x="320112" y="7799498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16:35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1D644267-4649-FF87-A574-B5E6F398618E}"/>
              </a:ext>
            </a:extLst>
          </p:cNvPr>
          <p:cNvSpPr txBox="1"/>
          <p:nvPr/>
        </p:nvSpPr>
        <p:spPr>
          <a:xfrm>
            <a:off x="323127" y="9289162"/>
            <a:ext cx="683359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18:15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D8E722D-B858-BB7A-13A5-AB79A3590A95}"/>
              </a:ext>
            </a:extLst>
          </p:cNvPr>
          <p:cNvSpPr txBox="1"/>
          <p:nvPr/>
        </p:nvSpPr>
        <p:spPr>
          <a:xfrm>
            <a:off x="1027133" y="3211307"/>
            <a:ext cx="5575298" cy="14192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6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Queer Community 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Futures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what is going on for the global LGBTQIA+ community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Alicia</a:t>
            </a:r>
            <a:endParaRPr lang="en-GB" sz="1200" b="1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Confirmed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: </a:t>
            </a:r>
            <a:r>
              <a:rPr lang="en-GB" sz="1200" dirty="0" err="1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Geffrye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Parsons, CEO, The Inclusion Imperative</a:t>
            </a:r>
          </a:p>
          <a:p>
            <a:pPr lvl="0">
              <a:lnSpc>
                <a:spcPct val="115000"/>
              </a:lnSpc>
            </a:pPr>
            <a:endParaRPr lang="en-GB" sz="1200" b="1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7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Queer Peer Review 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table discussion, what are we hearing, learning, thinking?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Neil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62D47E3-A2E2-3E1C-7851-B811DF98CE9B}"/>
              </a:ext>
            </a:extLst>
          </p:cNvPr>
          <p:cNvSpPr txBox="1"/>
          <p:nvPr/>
        </p:nvSpPr>
        <p:spPr>
          <a:xfrm>
            <a:off x="299238" y="4124842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15:00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20AFAC6-C699-3562-0F3D-D403098701BC}"/>
              </a:ext>
            </a:extLst>
          </p:cNvPr>
          <p:cNvSpPr txBox="1"/>
          <p:nvPr/>
        </p:nvSpPr>
        <p:spPr>
          <a:xfrm>
            <a:off x="299238" y="4681364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15:20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86B9D72-3E43-D87B-D269-F553EA4BA505}"/>
              </a:ext>
            </a:extLst>
          </p:cNvPr>
          <p:cNvSpPr txBox="1"/>
          <p:nvPr/>
        </p:nvSpPr>
        <p:spPr>
          <a:xfrm>
            <a:off x="1027133" y="4665976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</a:t>
            </a:r>
          </a:p>
        </p:txBody>
      </p:sp>
      <p:sp>
        <p:nvSpPr>
          <p:cNvPr id="15" name="Title 1">
            <a:extLst>
              <a:ext uri="{FF2B5EF4-FFF2-40B4-BE49-F238E27FC236}">
                <a16:creationId xmlns:a16="http://schemas.microsoft.com/office/drawing/2014/main" id="{9DBAFEF2-7762-CC02-CC90-942B86708A3D}"/>
              </a:ext>
            </a:extLst>
          </p:cNvPr>
          <p:cNvSpPr txBox="1">
            <a:spLocks/>
          </p:cNvSpPr>
          <p:nvPr/>
        </p:nvSpPr>
        <p:spPr>
          <a:xfrm>
            <a:off x="1027133" y="5096207"/>
            <a:ext cx="4559200" cy="377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0498C2"/>
                </a:solidFill>
                <a:latin typeface="Arial" panose="020B0604020202020204" pitchFamily="34" charset="0"/>
              </a:rPr>
              <a:t>WHERE WE’RE GOING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0F7F9AD-F0F7-5BED-A935-D3E8332FAE57}"/>
              </a:ext>
            </a:extLst>
          </p:cNvPr>
          <p:cNvSpPr txBox="1"/>
          <p:nvPr/>
        </p:nvSpPr>
        <p:spPr>
          <a:xfrm>
            <a:off x="1027133" y="5509340"/>
            <a:ext cx="4978300" cy="35783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8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Steers on Queer Careers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senior LGBTQIA+ lawyers share their journeys and non-obvious success strategies including navigatin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 the politics of the professions –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</a:t>
            </a:r>
            <a:endParaRPr lang="en-GB" sz="1200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Conf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irmed:  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Justin D’Agostino, Global CEO at Herbert Smith Freehills (being replaced)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Daisy Reeves, Global Inclusion and Diversity CRP at BCLP</a:t>
            </a:r>
            <a:b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Lisa Mayhew, Partner and Chair Emeritus at BCLP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Jonathan Toffolo, Partner at Milbank</a:t>
            </a:r>
            <a:b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Clare Fielding, Managing Partner at Town Legal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Other panellists being confirmed</a:t>
            </a:r>
          </a:p>
          <a:p>
            <a:pPr lvl="0">
              <a:lnSpc>
                <a:spcPct val="115000"/>
              </a:lnSpc>
            </a:pPr>
            <a:endParaRPr lang="en-GB" sz="1200" b="1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en-GB" sz="14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9</a:t>
            </a:r>
            <a:r>
              <a:rPr lang="en-GB" sz="12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Principles and Techniques to Develop a Career Plan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workshop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Neil</a:t>
            </a:r>
          </a:p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</a:t>
            </a:r>
          </a:p>
        </p:txBody>
      </p:sp>
      <p:sp>
        <p:nvSpPr>
          <p:cNvPr id="22" name="Title 1">
            <a:extLst>
              <a:ext uri="{FF2B5EF4-FFF2-40B4-BE49-F238E27FC236}">
                <a16:creationId xmlns:a16="http://schemas.microsoft.com/office/drawing/2014/main" id="{CCEFFE42-BDBE-6B1F-DA8A-D8F2D528386E}"/>
              </a:ext>
            </a:extLst>
          </p:cNvPr>
          <p:cNvSpPr txBox="1">
            <a:spLocks/>
          </p:cNvSpPr>
          <p:nvPr/>
        </p:nvSpPr>
        <p:spPr>
          <a:xfrm>
            <a:off x="922744" y="8803009"/>
            <a:ext cx="4559200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00E4BE"/>
                </a:solidFill>
                <a:latin typeface="Arial" panose="020B0604020202020204" pitchFamily="34" charset="0"/>
              </a:rPr>
              <a:t>WHEN YOU EAT!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FC0F9AE8-863A-47EB-D14C-72F02241EA4B}"/>
              </a:ext>
            </a:extLst>
          </p:cNvPr>
          <p:cNvSpPr txBox="1"/>
          <p:nvPr/>
        </p:nvSpPr>
        <p:spPr>
          <a:xfrm>
            <a:off x="982596" y="9224537"/>
            <a:ext cx="5403690" cy="53444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Drinks &amp; Dinner with inspirational LGBTQIA+ legal leaders </a:t>
            </a:r>
            <a:r>
              <a:rPr lang="en-GB" sz="1400" dirty="0">
                <a:solidFill>
                  <a:srgbClr val="00206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GB" sz="1400" b="1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Daisy</a:t>
            </a:r>
            <a:endParaRPr lang="en-GB" sz="1400" b="1" dirty="0">
              <a:solidFill>
                <a:srgbClr val="0C3F65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05820917-2750-4931-02A2-9F74C6040064}"/>
              </a:ext>
            </a:extLst>
          </p:cNvPr>
          <p:cNvSpPr txBox="1"/>
          <p:nvPr/>
        </p:nvSpPr>
        <p:spPr>
          <a:xfrm>
            <a:off x="342381" y="8559719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17:30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8BD57B0E-AED5-BFA3-EB90-864118276CB1}"/>
              </a:ext>
            </a:extLst>
          </p:cNvPr>
          <p:cNvSpPr txBox="1"/>
          <p:nvPr/>
        </p:nvSpPr>
        <p:spPr>
          <a:xfrm>
            <a:off x="982596" y="7799498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24C6DCDD-65ED-D0E1-9E65-33AB9BD7FC79}"/>
              </a:ext>
            </a:extLst>
          </p:cNvPr>
          <p:cNvSpPr txBox="1"/>
          <p:nvPr/>
        </p:nvSpPr>
        <p:spPr>
          <a:xfrm>
            <a:off x="982596" y="1078321"/>
            <a:ext cx="5743183" cy="15962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Module 5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City law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(online) – a representation from one practice area from six firms deliver a five-min heads-up re near-future legal changes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Colin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Confirmed: 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Doug Macmahon, Partner at McCann FitzGerald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(Tech)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Antonia Croke, Partner at Hogan Lovells (Litigation)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Philip Knight, Partner at Dentons (Real Estate)</a:t>
            </a:r>
          </a:p>
          <a:p>
            <a:pPr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Anna Bond, Legal Director at Lewis Silkin </a:t>
            </a:r>
            <a:r>
              <a:rPr lang="en-GB" sz="1200">
                <a:solidFill>
                  <a:srgbClr val="0C3F65"/>
                </a:solidFill>
                <a:latin typeface="Arial" panose="020B0604020202020204" pitchFamily="34" charset="0"/>
                <a:cs typeface="Times New Roman" panose="02020603050405020304" pitchFamily="18" charset="0"/>
              </a:rPr>
              <a:t>(Employment)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1D644267-4649-FF87-A574-B5E6F398618E}"/>
              </a:ext>
            </a:extLst>
          </p:cNvPr>
          <p:cNvSpPr txBox="1"/>
          <p:nvPr/>
        </p:nvSpPr>
        <p:spPr>
          <a:xfrm>
            <a:off x="256093" y="1096551"/>
            <a:ext cx="683359" cy="2866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15000"/>
              </a:lnSpc>
            </a:pPr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13:45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48C48B9-874C-DAC4-9FE6-4DA6FCF8F4A0}"/>
              </a:ext>
            </a:extLst>
          </p:cNvPr>
          <p:cNvSpPr txBox="1"/>
          <p:nvPr/>
        </p:nvSpPr>
        <p:spPr>
          <a:xfrm>
            <a:off x="320112" y="8107275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16:50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734247"/>
      </p:ext>
    </p:extLst>
  </p:cSld>
  <p:clrMapOvr>
    <a:masterClrMapping/>
  </p:clrMapOvr>
</p:sld>
</file>

<file path=ppt/slides/slide8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TextBox 25">
            <a:extLst>
              <a:ext uri="{FF2B5EF4-FFF2-40B4-BE49-F238E27FC236}">
                <a16:creationId xmlns:a16="http://schemas.microsoft.com/office/drawing/2014/main" id="{FD1C3720-133B-7171-7369-4622671B50C7}"/>
              </a:ext>
            </a:extLst>
          </p:cNvPr>
          <p:cNvSpPr txBox="1"/>
          <p:nvPr/>
        </p:nvSpPr>
        <p:spPr>
          <a:xfrm>
            <a:off x="989554" y="2522671"/>
            <a:ext cx="5348316" cy="22864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12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What does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and grim legal leadership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look like – table discussion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</a:t>
            </a: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13 </a:t>
            </a:r>
            <a:r>
              <a:rPr lang="en-GB" sz="14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1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One </a:t>
            </a:r>
            <a:r>
              <a:rPr lang="en-GB" sz="11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great LGBTQ+ Leader’s </a:t>
            </a:r>
            <a:r>
              <a:rPr lang="en-GB" sz="11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principles </a:t>
            </a:r>
          </a:p>
          <a:p>
            <a:pPr lvl="0">
              <a:lnSpc>
                <a:spcPct val="115000"/>
              </a:lnSpc>
            </a:pPr>
            <a:r>
              <a:rPr lang="en-GB" sz="11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Clare Fielding, Managing Partner at Town Legal</a:t>
            </a:r>
            <a:endParaRPr lang="en-GB" sz="11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en-GB" sz="14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14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What sort of legal leader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do I want to be? – pairs work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Colin</a:t>
            </a:r>
          </a:p>
          <a:p>
            <a:pPr lvl="0">
              <a:lnSpc>
                <a:spcPct val="115000"/>
              </a:lnSpc>
            </a:pPr>
            <a:endParaRPr lang="en-GB" sz="1000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15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Principles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of good legal leadership – case study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 and Colin</a:t>
            </a:r>
          </a:p>
        </p:txBody>
      </p:sp>
      <p:sp>
        <p:nvSpPr>
          <p:cNvPr id="7" name="Title 1">
            <a:extLst>
              <a:ext uri="{FF2B5EF4-FFF2-40B4-BE49-F238E27FC236}">
                <a16:creationId xmlns:a16="http://schemas.microsoft.com/office/drawing/2014/main" id="{1B39FE79-7F96-CD8F-E268-6BE9B0AEA8E7}"/>
              </a:ext>
            </a:extLst>
          </p:cNvPr>
          <p:cNvSpPr txBox="1">
            <a:spLocks/>
          </p:cNvSpPr>
          <p:nvPr/>
        </p:nvSpPr>
        <p:spPr>
          <a:xfrm>
            <a:off x="353514" y="153045"/>
            <a:ext cx="5730923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b="1" dirty="0">
                <a:solidFill>
                  <a:srgbClr val="9D469B"/>
                </a:solidFill>
                <a:latin typeface="Arial" panose="020B0604020202020204" pitchFamily="34" charset="0"/>
              </a:rPr>
              <a:t>DAY 2 – FRIDAY 6 JUNE 2025</a:t>
            </a:r>
            <a:endParaRPr lang="en-GB" dirty="0">
              <a:solidFill>
                <a:srgbClr val="9D469B"/>
              </a:solidFill>
              <a:latin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6D72E210-D89C-3AAC-D6D3-4E33DCCC954D}"/>
              </a:ext>
            </a:extLst>
          </p:cNvPr>
          <p:cNvSpPr txBox="1"/>
          <p:nvPr/>
        </p:nvSpPr>
        <p:spPr>
          <a:xfrm>
            <a:off x="244958" y="1607485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09:05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itle 1">
            <a:extLst>
              <a:ext uri="{FF2B5EF4-FFF2-40B4-BE49-F238E27FC236}">
                <a16:creationId xmlns:a16="http://schemas.microsoft.com/office/drawing/2014/main" id="{B2143881-E794-C314-EE5A-7BF4F50C0728}"/>
              </a:ext>
            </a:extLst>
          </p:cNvPr>
          <p:cNvSpPr txBox="1">
            <a:spLocks/>
          </p:cNvSpPr>
          <p:nvPr/>
        </p:nvSpPr>
        <p:spPr>
          <a:xfrm>
            <a:off x="989554" y="754411"/>
            <a:ext cx="4559200" cy="377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0498C2"/>
                </a:solidFill>
                <a:latin typeface="Arial" panose="020B0604020202020204" pitchFamily="34" charset="0"/>
              </a:rPr>
              <a:t>WHERE WE’RE GOING </a:t>
            </a:r>
            <a:r>
              <a:rPr lang="en-GB" sz="1400" dirty="0">
                <a:solidFill>
                  <a:srgbClr val="0498C2"/>
                </a:solidFill>
                <a:latin typeface="Arial" panose="020B0604020202020204" pitchFamily="34" charset="0"/>
              </a:rPr>
              <a:t>CONTINUED</a:t>
            </a:r>
            <a:endParaRPr lang="en-GB" sz="2000" dirty="0">
              <a:solidFill>
                <a:srgbClr val="0498C2"/>
              </a:solidFill>
              <a:latin typeface="Arial" panose="020B06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97FC622D-1725-791E-878E-B76C2C6A4CB8}"/>
              </a:ext>
            </a:extLst>
          </p:cNvPr>
          <p:cNvSpPr txBox="1"/>
          <p:nvPr/>
        </p:nvSpPr>
        <p:spPr>
          <a:xfrm>
            <a:off x="244957" y="4481500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10:25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BF058A0-070F-41D4-B845-2CA24671C9E8}"/>
              </a:ext>
            </a:extLst>
          </p:cNvPr>
          <p:cNvSpPr txBox="1"/>
          <p:nvPr/>
        </p:nvSpPr>
        <p:spPr>
          <a:xfrm>
            <a:off x="989554" y="4954976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</a:t>
            </a:r>
          </a:p>
        </p:txBody>
      </p:sp>
      <p:sp>
        <p:nvSpPr>
          <p:cNvPr id="20" name="Title 1">
            <a:extLst>
              <a:ext uri="{FF2B5EF4-FFF2-40B4-BE49-F238E27FC236}">
                <a16:creationId xmlns:a16="http://schemas.microsoft.com/office/drawing/2014/main" id="{E1F5BAC6-A7B9-4E21-C1E2-877C3FA3846D}"/>
              </a:ext>
            </a:extLst>
          </p:cNvPr>
          <p:cNvSpPr txBox="1">
            <a:spLocks/>
          </p:cNvSpPr>
          <p:nvPr/>
        </p:nvSpPr>
        <p:spPr>
          <a:xfrm>
            <a:off x="989554" y="2115527"/>
            <a:ext cx="2476476" cy="377763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ED7607"/>
                </a:solidFill>
                <a:latin typeface="Arial" panose="020B0604020202020204" pitchFamily="34" charset="0"/>
              </a:rPr>
              <a:t>WHEN YOU LEAD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82F1E10E-0E2C-B514-52C6-9BEFEF6383B5}"/>
              </a:ext>
            </a:extLst>
          </p:cNvPr>
          <p:cNvSpPr txBox="1"/>
          <p:nvPr/>
        </p:nvSpPr>
        <p:spPr>
          <a:xfrm>
            <a:off x="989554" y="5285581"/>
            <a:ext cx="5348316" cy="111415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16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 err="1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Onlyship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how to navigate and optimise it – workshop -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</a:t>
            </a:r>
            <a:endParaRPr lang="en-GB" sz="1200" b="1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endParaRPr lang="en-GB" sz="105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/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17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Queer Peer Review 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table discussion, what are we hearing, learning, thinking?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Alicia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B1AEE213-6F39-9B6A-DCA8-45B166025439}"/>
              </a:ext>
            </a:extLst>
          </p:cNvPr>
          <p:cNvSpPr txBox="1"/>
          <p:nvPr/>
        </p:nvSpPr>
        <p:spPr>
          <a:xfrm>
            <a:off x="989554" y="1593703"/>
            <a:ext cx="5094883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11 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Queer Review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table discussion, what are we hearing, learning, thinking?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</a:t>
            </a:r>
            <a:endParaRPr lang="en-GB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9C7E8-A5F2-C272-D0C6-ADA0BEAEE87A}"/>
              </a:ext>
            </a:extLst>
          </p:cNvPr>
          <p:cNvSpPr txBox="1"/>
          <p:nvPr/>
        </p:nvSpPr>
        <p:spPr>
          <a:xfrm>
            <a:off x="297148" y="3883659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10:05</a:t>
            </a:r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D3AE6FB-E908-66F7-BEF3-87A1F966BB54}"/>
              </a:ext>
            </a:extLst>
          </p:cNvPr>
          <p:cNvSpPr txBox="1"/>
          <p:nvPr/>
        </p:nvSpPr>
        <p:spPr>
          <a:xfrm>
            <a:off x="244958" y="5304175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11:35</a:t>
            </a: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1ECB55-5B88-3D41-82E9-C839A3DED7D9}"/>
              </a:ext>
            </a:extLst>
          </p:cNvPr>
          <p:cNvSpPr txBox="1"/>
          <p:nvPr/>
        </p:nvSpPr>
        <p:spPr>
          <a:xfrm>
            <a:off x="244958" y="2591843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09:20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421649-89B1-2079-FDFB-20F82D1FBD6C}"/>
              </a:ext>
            </a:extLst>
          </p:cNvPr>
          <p:cNvSpPr txBox="1"/>
          <p:nvPr/>
        </p:nvSpPr>
        <p:spPr>
          <a:xfrm>
            <a:off x="244958" y="3212958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09:45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88BDDC89-D150-3862-20D2-F0A7490FDB54}"/>
              </a:ext>
            </a:extLst>
          </p:cNvPr>
          <p:cNvSpPr txBox="1"/>
          <p:nvPr/>
        </p:nvSpPr>
        <p:spPr>
          <a:xfrm>
            <a:off x="244957" y="5940717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12:15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E7EE89F2-70BC-B2DE-E791-62A6D5569A4A}"/>
              </a:ext>
            </a:extLst>
          </p:cNvPr>
          <p:cNvSpPr txBox="1"/>
          <p:nvPr/>
        </p:nvSpPr>
        <p:spPr>
          <a:xfrm>
            <a:off x="244958" y="6452199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12:30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450C13D7-8919-D4A0-E797-62C55CFC7A9C}"/>
              </a:ext>
            </a:extLst>
          </p:cNvPr>
          <p:cNvSpPr txBox="1"/>
          <p:nvPr/>
        </p:nvSpPr>
        <p:spPr>
          <a:xfrm>
            <a:off x="989554" y="6436811"/>
            <a:ext cx="951978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Lunch</a:t>
            </a:r>
          </a:p>
        </p:txBody>
      </p:sp>
      <p:sp>
        <p:nvSpPr>
          <p:cNvPr id="34" name="Title 1">
            <a:extLst>
              <a:ext uri="{FF2B5EF4-FFF2-40B4-BE49-F238E27FC236}">
                <a16:creationId xmlns:a16="http://schemas.microsoft.com/office/drawing/2014/main" id="{0DFECEA2-EF9F-F87D-5B2D-C0E5385E6952}"/>
              </a:ext>
            </a:extLst>
          </p:cNvPr>
          <p:cNvSpPr txBox="1">
            <a:spLocks/>
          </p:cNvSpPr>
          <p:nvPr/>
        </p:nvSpPr>
        <p:spPr>
          <a:xfrm>
            <a:off x="990522" y="6755693"/>
            <a:ext cx="5847569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00E4BE"/>
                </a:solidFill>
                <a:latin typeface="Arial" panose="020B0604020202020204" pitchFamily="34" charset="0"/>
              </a:rPr>
              <a:t>WHEN YOU NETWORK, WHEN YOU CLIENT, WHEN YOU THRIVE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B5C9CD63-5596-6E89-C75E-A6EC7E9BB164}"/>
              </a:ext>
            </a:extLst>
          </p:cNvPr>
          <p:cNvSpPr txBox="1"/>
          <p:nvPr/>
        </p:nvSpPr>
        <p:spPr>
          <a:xfrm>
            <a:off x="972853" y="7435065"/>
            <a:ext cx="5732747" cy="201792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18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to create a 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legal sector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business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out of your queerness…and your brand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Daisy</a:t>
            </a:r>
          </a:p>
          <a:p>
            <a:pPr lvl="0">
              <a:lnSpc>
                <a:spcPct val="115000"/>
              </a:lnSpc>
            </a:pPr>
            <a:endParaRPr lang="en-GB" sz="10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19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</a:t>
            </a:r>
            <a:r>
              <a:rPr lang="en-GB" sz="1200" dirty="0">
                <a:solidFill>
                  <a:srgbClr val="FFC000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Putting the You in What You Do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Richard</a:t>
            </a:r>
          </a:p>
          <a:p>
            <a:pPr>
              <a:lnSpc>
                <a:spcPct val="115000"/>
              </a:lnSpc>
            </a:pPr>
            <a:endParaRPr lang="en-GB" sz="10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20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Mapping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your network – a template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Neil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joined by</a:t>
            </a:r>
            <a:endParaRPr lang="en-GB" sz="1200" dirty="0">
              <a:solidFill>
                <a:srgbClr val="0C3F65"/>
              </a:solidFill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Aster Crawshaw, Senior Partner, at </a:t>
            </a:r>
            <a:r>
              <a:rPr lang="en-GB" sz="1200" dirty="0" err="1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Addleshaw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Goddard</a:t>
            </a:r>
          </a:p>
          <a:p>
            <a:pPr lvl="0">
              <a:lnSpc>
                <a:spcPct val="115000"/>
              </a:lnSpc>
            </a:pPr>
            <a:endParaRPr lang="en-GB" sz="10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Break </a:t>
            </a:r>
            <a:endParaRPr lang="en-GB" sz="14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187D3306-EF0F-CE5B-DD19-FE2DE722BE6A}"/>
              </a:ext>
            </a:extLst>
          </p:cNvPr>
          <p:cNvSpPr txBox="1"/>
          <p:nvPr/>
        </p:nvSpPr>
        <p:spPr>
          <a:xfrm>
            <a:off x="244956" y="8517319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14:30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40C913AB-EEB4-0C08-6AA8-2CB683E9E8F5}"/>
              </a:ext>
            </a:extLst>
          </p:cNvPr>
          <p:cNvSpPr txBox="1"/>
          <p:nvPr/>
        </p:nvSpPr>
        <p:spPr>
          <a:xfrm>
            <a:off x="244957" y="8111170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13:50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9FB62508-81C4-0DA1-975F-A9B627597B2A}"/>
              </a:ext>
            </a:extLst>
          </p:cNvPr>
          <p:cNvSpPr txBox="1"/>
          <p:nvPr/>
        </p:nvSpPr>
        <p:spPr>
          <a:xfrm>
            <a:off x="244956" y="9136536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14:45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CF31B5F6-9C4C-556B-8525-BC3A3F0EFE24}"/>
              </a:ext>
            </a:extLst>
          </p:cNvPr>
          <p:cNvSpPr txBox="1"/>
          <p:nvPr/>
        </p:nvSpPr>
        <p:spPr>
          <a:xfrm>
            <a:off x="282362" y="7435065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13:30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30CCD45-8788-9D1E-74DA-A89C60E1A0C9}"/>
              </a:ext>
            </a:extLst>
          </p:cNvPr>
          <p:cNvSpPr txBox="1"/>
          <p:nvPr/>
        </p:nvSpPr>
        <p:spPr>
          <a:xfrm>
            <a:off x="989554" y="1222158"/>
            <a:ext cx="509488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10 </a:t>
            </a:r>
            <a:r>
              <a:rPr lang="en-GB" sz="1200" dirty="0">
                <a:solidFill>
                  <a:srgbClr val="9D469B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Welcome back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Raj</a:t>
            </a:r>
            <a:endParaRPr lang="en-GB" sz="1600" dirty="0">
              <a:solidFill>
                <a:srgbClr val="0498C2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340FC52-C52A-64D6-D9C5-FD41C7FC5D96}"/>
              </a:ext>
            </a:extLst>
          </p:cNvPr>
          <p:cNvSpPr txBox="1"/>
          <p:nvPr/>
        </p:nvSpPr>
        <p:spPr>
          <a:xfrm>
            <a:off x="244958" y="1216253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09:00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C6629BBD-F0EC-50E2-9F91-FB4D7DC621A9}"/>
              </a:ext>
            </a:extLst>
          </p:cNvPr>
          <p:cNvSpPr txBox="1"/>
          <p:nvPr/>
        </p:nvSpPr>
        <p:spPr>
          <a:xfrm>
            <a:off x="244958" y="4973539"/>
            <a:ext cx="765474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11:15</a:t>
            </a:r>
            <a:endParaRPr lang="en-GB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7618726"/>
      </p:ext>
    </p:extLst>
  </p:cSld>
  <p:clrMapOvr>
    <a:masterClrMapping/>
  </p:clrMapOvr>
</p:sld>
</file>

<file path=ppt/slides/slide9.xml><?xml version="1.0" encoding="utf-8"?>
<p:sld xmlns:a16="http://schemas.microsoft.com/office/drawing/2014/main" xmlns:p14="http://schemas.microsoft.com/office/powerpoint/2010/main"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>
            <a:extLst>
              <a:ext uri="{FF2B5EF4-FFF2-40B4-BE49-F238E27FC236}">
                <a16:creationId xmlns:a16="http://schemas.microsoft.com/office/drawing/2014/main" id="{1B39FE79-7F96-CD8F-E268-6BE9B0AEA8E7}"/>
              </a:ext>
            </a:extLst>
          </p:cNvPr>
          <p:cNvSpPr txBox="1">
            <a:spLocks/>
          </p:cNvSpPr>
          <p:nvPr/>
        </p:nvSpPr>
        <p:spPr>
          <a:xfrm>
            <a:off x="298469" y="153045"/>
            <a:ext cx="5132885" cy="65432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b="1" dirty="0">
                <a:solidFill>
                  <a:srgbClr val="9D469B"/>
                </a:solidFill>
                <a:latin typeface="Arial" panose="020B0604020202020204" pitchFamily="34" charset="0"/>
              </a:rPr>
              <a:t>DAY 2 – CONTINUED</a:t>
            </a:r>
            <a:endParaRPr lang="en-GB" dirty="0">
              <a:solidFill>
                <a:srgbClr val="9D469B"/>
              </a:solidFill>
              <a:latin typeface="Arial" panose="020B0604020202020204" pitchFamily="34" charset="0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0AF9C7E8-A5F2-C272-D0C6-ADA0BEAEE87A}"/>
              </a:ext>
            </a:extLst>
          </p:cNvPr>
          <p:cNvSpPr txBox="1"/>
          <p:nvPr/>
        </p:nvSpPr>
        <p:spPr>
          <a:xfrm>
            <a:off x="298469" y="3977814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17:00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141ECB55-5B88-3D41-82E9-C839A3DED7D9}"/>
              </a:ext>
            </a:extLst>
          </p:cNvPr>
          <p:cNvSpPr txBox="1"/>
          <p:nvPr/>
        </p:nvSpPr>
        <p:spPr>
          <a:xfrm>
            <a:off x="298470" y="2866376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15:45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C421649-89B1-2079-FDFB-20F82D1FBD6C}"/>
              </a:ext>
            </a:extLst>
          </p:cNvPr>
          <p:cNvSpPr txBox="1"/>
          <p:nvPr/>
        </p:nvSpPr>
        <p:spPr>
          <a:xfrm>
            <a:off x="298469" y="3371718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16:00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itle 1">
            <a:extLst>
              <a:ext uri="{FF2B5EF4-FFF2-40B4-BE49-F238E27FC236}">
                <a16:creationId xmlns:a16="http://schemas.microsoft.com/office/drawing/2014/main" id="{19E17312-7000-74B7-E773-9232DC96513D}"/>
              </a:ext>
            </a:extLst>
          </p:cNvPr>
          <p:cNvSpPr txBox="1">
            <a:spLocks/>
          </p:cNvSpPr>
          <p:nvPr/>
        </p:nvSpPr>
        <p:spPr>
          <a:xfrm>
            <a:off x="298469" y="1984062"/>
            <a:ext cx="6108698" cy="856800"/>
          </a:xfrm>
          <a:prstGeom prst="rect">
            <a:avLst/>
          </a:prstGeom>
        </p:spPr>
        <p:txBody>
          <a:bodyPr/>
          <a:lstStyle>
            <a:lvl1pPr marL="0" indent="0" algn="l" defTabSz="914400" rtl="0" eaLnBrk="1" latinLnBrk="0" hangingPunct="1">
              <a:spcBef>
                <a:spcPct val="0"/>
              </a:spcBef>
              <a:buNone/>
              <a:defRPr sz="2800" kern="1200">
                <a:solidFill>
                  <a:schemeClr val="tx2"/>
                </a:solidFill>
                <a:latin typeface="+mj-lt"/>
                <a:ea typeface="+mj-ea"/>
                <a:cs typeface="Arial" pitchFamily="34" charset="0"/>
              </a:defRPr>
            </a:lvl1pPr>
          </a:lstStyle>
          <a:p>
            <a:r>
              <a:rPr lang="en-GB" sz="2000" dirty="0">
                <a:solidFill>
                  <a:srgbClr val="F80531"/>
                </a:solidFill>
                <a:latin typeface="Arial" panose="020B0604020202020204" pitchFamily="34" charset="0"/>
              </a:rPr>
              <a:t>LGBTQIA+ “LAWYERS GIVING BACK TOGETHER MORE” – Your contribution into the community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CC9F024D-D577-025E-EC72-16DC077E996D}"/>
              </a:ext>
            </a:extLst>
          </p:cNvPr>
          <p:cNvSpPr txBox="1"/>
          <p:nvPr/>
        </p:nvSpPr>
        <p:spPr>
          <a:xfrm>
            <a:off x="885172" y="2840862"/>
            <a:ext cx="5613398" cy="143827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23 </a:t>
            </a:r>
            <a:r>
              <a:rPr lang="en-GB" sz="14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10 ways you can LGBT+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presentation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Liz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</a:pPr>
            <a:endParaRPr lang="en-GB" sz="1400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24 </a:t>
            </a:r>
            <a:r>
              <a:rPr lang="en-GB" sz="14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How will you LGBT+?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table discussion and plenary post-its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Chris</a:t>
            </a:r>
            <a:r>
              <a:rPr lang="en-GB" sz="14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and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Daniel Gerring, Partner and D&amp;I Board Chair, Travers Smith</a:t>
            </a:r>
          </a:p>
          <a:p>
            <a:pPr lvl="0">
              <a:lnSpc>
                <a:spcPct val="115000"/>
              </a:lnSpc>
              <a:spcAft>
                <a:spcPts val="1000"/>
              </a:spcAft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Close  – </a:t>
            </a:r>
            <a:r>
              <a:rPr lang="en-GB" sz="1200" dirty="0">
                <a:solidFill>
                  <a:srgbClr val="0498C2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Daisy</a:t>
            </a:r>
            <a:endParaRPr lang="en-GB" sz="1200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F88E51B7-A533-298C-3E30-F6561BED791C}"/>
              </a:ext>
            </a:extLst>
          </p:cNvPr>
          <p:cNvSpPr txBox="1"/>
          <p:nvPr/>
        </p:nvSpPr>
        <p:spPr>
          <a:xfrm>
            <a:off x="298469" y="855053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15:00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B30BB686-8C36-3392-EDC2-B30EBCF499E3}"/>
              </a:ext>
            </a:extLst>
          </p:cNvPr>
          <p:cNvSpPr txBox="1"/>
          <p:nvPr/>
        </p:nvSpPr>
        <p:spPr>
          <a:xfrm>
            <a:off x="298469" y="1271680"/>
            <a:ext cx="640215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lvl="1"/>
            <a:r>
              <a:rPr lang="en-GB" sz="1200" b="1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15:30</a:t>
            </a:r>
            <a:endParaRPr lang="en-GB" sz="12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A84478B-22F4-DDAB-ADAB-6F158B1FCA0A}"/>
              </a:ext>
            </a:extLst>
          </p:cNvPr>
          <p:cNvSpPr txBox="1"/>
          <p:nvPr/>
        </p:nvSpPr>
        <p:spPr>
          <a:xfrm>
            <a:off x="885172" y="807365"/>
            <a:ext cx="5613398" cy="96802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lvl="0"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21</a:t>
            </a:r>
            <a:r>
              <a:rPr lang="en-GB" sz="12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Brand </a:t>
            </a:r>
            <a:r>
              <a:rPr lang="en-GB" sz="1200" dirty="0">
                <a:solidFill>
                  <a:srgbClr val="0C3F65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and </a:t>
            </a:r>
            <a:r>
              <a:rPr lang="en-GB" sz="1200" dirty="0">
                <a:solidFill>
                  <a:srgbClr val="ED7607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social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media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impact  – presentation -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Patrick</a:t>
            </a:r>
          </a:p>
          <a:p>
            <a:pPr lvl="0">
              <a:lnSpc>
                <a:spcPct val="115000"/>
              </a:lnSpc>
            </a:pPr>
            <a:endParaRPr lang="en-GB" sz="1050" dirty="0">
              <a:solidFill>
                <a:srgbClr val="0498C2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ct val="115000"/>
              </a:lnSpc>
            </a:pPr>
            <a:r>
              <a:rPr lang="en-GB" sz="1400" b="1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Module 22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- </a:t>
            </a:r>
            <a:r>
              <a:rPr lang="en-GB" sz="1200" dirty="0">
                <a:solidFill>
                  <a:srgbClr val="ED7607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Queer Peer Review </a:t>
            </a:r>
            <a:r>
              <a:rPr lang="en-GB" sz="1200" dirty="0">
                <a:solidFill>
                  <a:srgbClr val="0C3F65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– table discussion, what are we hearing, learning, thinking? – </a:t>
            </a:r>
            <a:r>
              <a:rPr lang="en-GB" sz="1200" dirty="0">
                <a:solidFill>
                  <a:srgbClr val="0498C2"/>
                </a:solidFill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Alicia</a:t>
            </a:r>
            <a:endParaRPr lang="en-GB" sz="1400" b="1" dirty="0">
              <a:solidFill>
                <a:srgbClr val="0C3F65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7977858"/>
      </p:ext>
    </p:extLst>
  </p:cSld>
  <p:clrMapOvr>
    <a:masterClrMapping/>
  </p:clrMapOvr>
</p:sld>
</file>

<file path=ppt/theme/theme1.xml><?xml version="1.0" encoding="utf-8"?>
<a:theme xmlns:a="http://schemas.openxmlformats.org/drawingml/2006/main" name="Linklaters Newsletter">
  <a:themeElements>
    <a:clrScheme name="Custom 5">
      <a:dk1>
        <a:srgbClr val="000000"/>
      </a:dk1>
      <a:lt1>
        <a:srgbClr val="FFFFFF"/>
      </a:lt1>
      <a:dk2>
        <a:srgbClr val="AF005F"/>
      </a:dk2>
      <a:lt2>
        <a:srgbClr val="969696"/>
      </a:lt2>
      <a:accent1>
        <a:srgbClr val="AF005F"/>
      </a:accent1>
      <a:accent2>
        <a:srgbClr val="BF337F"/>
      </a:accent2>
      <a:accent3>
        <a:srgbClr val="CC5C99"/>
      </a:accent3>
      <a:accent4>
        <a:srgbClr val="808080"/>
      </a:accent4>
      <a:accent5>
        <a:srgbClr val="969696"/>
      </a:accent5>
      <a:accent6>
        <a:srgbClr val="C3C3C3"/>
      </a:accent6>
      <a:hlink>
        <a:srgbClr val="00B0F0"/>
      </a:hlink>
      <a:folHlink>
        <a:srgbClr val="002060"/>
      </a:folHlink>
    </a:clrScheme>
    <a:fontScheme name="Custom 3">
      <a:majorFont>
        <a:latin typeface="TradeGothic"/>
        <a:ea typeface=""/>
        <a:cs typeface="Arial"/>
      </a:majorFont>
      <a:minorFont>
        <a:latin typeface="TradeGothic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bg1"/>
        </a:solidFill>
        <a:ln w="9525">
          <a:solidFill>
            <a:schemeClr val="tx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custClrLst>
    <a:custClr name="Secondary palette 1">
      <a:srgbClr val="999966"/>
    </a:custClr>
    <a:custClr name="Secondary palette 2">
      <a:srgbClr val="66CCCC"/>
    </a:custClr>
    <a:custClr name="Secondary palette 3">
      <a:srgbClr val="CCCC99"/>
    </a:custClr>
    <a:custClr name="Secondary palette 4">
      <a:srgbClr val="9999CC"/>
    </a:custClr>
    <a:custClr name="Secondary palette 5">
      <a:srgbClr val="669999"/>
    </a:custClr>
    <a:custClr name="Secondary palette 6">
      <a:srgbClr val="666699"/>
    </a:custClr>
    <a:custClr name="Secondary palette 7">
      <a:srgbClr val="99CCFF"/>
    </a:custClr>
    <a:custClr name="Secondary palette 8">
      <a:srgbClr val="99CC99"/>
    </a:custClr>
    <a:custClr name="Secondary palette 9">
      <a:srgbClr val="A9A197"/>
    </a:custClr>
    <a:custClr name="White">
      <a:srgbClr val="FFFFFF"/>
    </a:custClr>
    <a:custClr name="Magenta - 100%">
      <a:srgbClr val="AF005F"/>
    </a:custClr>
    <a:custClr name="Magenta - 80%">
      <a:srgbClr val="BF337F"/>
    </a:custClr>
    <a:custClr name="Magenta - 60%">
      <a:srgbClr val="CC5C99"/>
    </a:custClr>
    <a:custClr name="Magenta - 40%">
      <a:srgbClr val="D985B2"/>
    </a:custClr>
    <a:custClr name="Magenta - 20%">
      <a:srgbClr val="E5ADCC"/>
    </a:custClr>
    <a:custClr name="Magenta - 10%">
      <a:srgbClr val="ECC1DA"/>
    </a:custClr>
    <a:custClr name="Magenta + Black 20%">
      <a:srgbClr val="91004F"/>
    </a:custClr>
    <a:custClr name="Magenta + Black 35%">
      <a:srgbClr val="7B0041"/>
    </a:custClr>
    <a:custClr name="Magenta + Black 50%">
      <a:srgbClr val="660033"/>
    </a:custClr>
    <a:custClr name="White">
      <a:srgbClr val="FFFFFF"/>
    </a:custClr>
    <a:custClr name="Black - 100%">
      <a:srgbClr val="000000"/>
    </a:custClr>
    <a:custClr name="Black - 80%">
      <a:srgbClr val="4D4D4D"/>
    </a:custClr>
    <a:custClr name="Black - 60%">
      <a:srgbClr val="808080"/>
    </a:custClr>
    <a:custClr name="Black - 40%">
      <a:srgbClr val="969696"/>
    </a:custClr>
    <a:custClr name="Black - 20%">
      <a:srgbClr val="C3C3C3"/>
    </a:custClr>
    <a:custClr name="Black - 10%">
      <a:srgbClr val="E6E6E6"/>
    </a:custClr>
    <a:custClr name="White">
      <a:srgbClr val="FFFFFF"/>
    </a:custClr>
    <a:custClr name="White">
      <a:srgbClr val="FFFFFF"/>
    </a:custClr>
    <a:custClr name="White">
      <a:srgbClr val="FFFFFF"/>
    </a:custClr>
    <a:custClr name="White">
      <a:srgbClr val="FFFFFF"/>
    </a:custClr>
    <a:custClr name="Warm Grey 7 - 100%">
      <a:srgbClr val="B0A9A0"/>
    </a:custClr>
    <a:custClr name="Warm Grey 7 - 80%">
      <a:srgbClr val="BFBAB2"/>
    </a:custClr>
    <a:custClr name="Warm Grey 7 - 60%">
      <a:srgbClr val="CFCBC4"/>
    </a:custClr>
    <a:custClr name="Warm Grey 7 - 40%">
      <a:srgbClr val="DFDBD7"/>
    </a:custClr>
    <a:custClr name="Warm Grey 7 - 20%">
      <a:srgbClr val="EFEDEB"/>
    </a:custClr>
    <a:custClr name="Warm Grey 7 - 10%">
      <a:srgbClr val="F7F6F5"/>
    </a:custClr>
    <a:custClr name="White">
      <a:srgbClr val="FFFFFF"/>
    </a:custClr>
    <a:custClr name="Traffic light Red">
      <a:srgbClr val="FF5958"/>
    </a:custClr>
    <a:custClr name="Traffic light Yellow">
      <a:srgbClr val="FCB256"/>
    </a:custClr>
    <a:custClr name="Traffic light Green">
      <a:srgbClr val="8ECC66"/>
    </a:custClr>
    <a:custClr name="Warm Grey 4 - 100%">
      <a:srgbClr val="C9C1B8"/>
    </a:custClr>
    <a:custClr name="Warm Grey 4 - 80%">
      <a:srgbClr val="D9D5CE"/>
    </a:custClr>
    <a:custClr name="Warm Grey 4 - 60%">
      <a:srgbClr val="E2DEDA"/>
    </a:custClr>
    <a:custClr name="Warm Grey 4 - 40%">
      <a:srgbClr val="ECE9E7"/>
    </a:custClr>
    <a:custClr name="Warm Grey 4 - 20%">
      <a:srgbClr val="F6F5F3"/>
    </a:custClr>
    <a:custClr name="Warm Grey 4 - 10%">
      <a:srgbClr val="FAFAF8"/>
    </a:custClr>
    <a:custClr name="White">
      <a:srgbClr val="FFFFFF"/>
    </a:custClr>
    <a:custClr name="Alliance - Allens">
      <a:srgbClr val="0074BF"/>
    </a:custClr>
    <a:custClr name="Alliance - Webber Wentzel">
      <a:srgbClr val="F07D35"/>
    </a:custClr>
    <a:custClr name="Alliance - TTA">
      <a:srgbClr val="007272"/>
    </a:custClr>
  </a:custClrLst>
  <a:extLst>
    <a:ext uri="{05A4C25C-085E-4340-85A3-A5531E510DB2}">
      <thm15:themeFamily xmlns:thm15="http://schemas.microsoft.com/office/thememl/2012/main" name="Newsletter.potx" id="{72680A96-1D88-4E42-9A27-770CDC5DCBB6}" vid="{E7CE0FE9-B5B4-4160-8B7E-DDE3369838B2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5FBD4CA3A9BACB4185003DA4633B1CAF" ma:contentTypeVersion="13" ma:contentTypeDescription="Create a new document." ma:contentTypeScope="" ma:versionID="32688294d79766593cb43c96371eadc6">
  <xsd:schema xmlns:xsd="http://www.w3.org/2001/XMLSchema" xmlns:xs="http://www.w3.org/2001/XMLSchema" xmlns:p="http://schemas.microsoft.com/office/2006/metadata/properties" xmlns:ns2="f2f0efca-2568-4df1-994d-bf89490356f7" xmlns:ns3="bf52870b-6fd7-49bb-9eaa-048263c2fe4e" targetNamespace="http://schemas.microsoft.com/office/2006/metadata/properties" ma:root="true" ma:fieldsID="cc2811bbef77e9b0deb14a91ed01e57f" ns2:_="" ns3:_="">
    <xsd:import namespace="f2f0efca-2568-4df1-994d-bf89490356f7"/>
    <xsd:import namespace="bf52870b-6fd7-49bb-9eaa-048263c2fe4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SearchProperties" minOccurs="0"/>
                <xsd:element ref="ns2:MediaServiceObjectDetectorVersions" minOccurs="0"/>
                <xsd:element ref="ns2:lcf76f155ced4ddcb4097134ff3c332f" minOccurs="0"/>
                <xsd:element ref="ns3:TaxCatchAll" minOccurs="0"/>
                <xsd:element ref="ns2:MediaServiceDateTaken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f2f0efca-2568-4df1-994d-bf89490356f7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SearchProperties" ma:index="10" nillable="true" ma:displayName="MediaServiceSearchProperties" ma:hidden="true" ma:internalName="MediaServiceSearchProperties" ma:readOnly="true">
      <xsd:simpleType>
        <xsd:restriction base="dms:Note"/>
      </xsd:simpleType>
    </xsd:element>
    <xsd:element name="MediaServiceObjectDetectorVersions" ma:index="11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lcf76f155ced4ddcb4097134ff3c332f" ma:index="13" nillable="true" ma:taxonomy="true" ma:internalName="lcf76f155ced4ddcb4097134ff3c332f" ma:taxonomyFieldName="MediaServiceImageTags" ma:displayName="Image Tags" ma:readOnly="false" ma:fieldId="{5cf76f15-5ced-4ddc-b409-7134ff3c332f}" ma:taxonomyMulti="true" ma:sspId="70a3d707-cc6b-4395-aa0e-e6705fb13a0e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OCR" ma:index="16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8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19" nillable="true" ma:displayName="Location" ma:indexed="true" ma:internalName="MediaServiceLocation" ma:readOnly="true">
      <xsd:simpleType>
        <xsd:restriction base="dms:Text"/>
      </xsd:simpleType>
    </xsd:element>
    <xsd:element name="MediaLengthInSeconds" ma:index="20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f52870b-6fd7-49bb-9eaa-048263c2fe4e" elementFormDefault="qualified">
    <xsd:import namespace="http://schemas.microsoft.com/office/2006/documentManagement/types"/>
    <xsd:import namespace="http://schemas.microsoft.com/office/infopath/2007/PartnerControls"/>
    <xsd:element name="TaxCatchAll" ma:index="14" nillable="true" ma:displayName="Taxonomy Catch All Column" ma:hidden="true" ma:list="{c6636602-a012-4b06-af0c-e1d8583e0cf5}" ma:internalName="TaxCatchAll" ma:showField="CatchAllData" ma:web="bf52870b-6fd7-49bb-9eaa-048263c2fe4e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bf52870b-6fd7-49bb-9eaa-048263c2fe4e" xsi:nil="true"/>
    <lcf76f155ced4ddcb4097134ff3c332f xmlns="f2f0efca-2568-4df1-994d-bf89490356f7">
      <Terms xmlns="http://schemas.microsoft.com/office/infopath/2007/PartnerControls"/>
    </lcf76f155ced4ddcb4097134ff3c332f>
  </documentManagement>
</p:properties>
</file>

<file path=customXml/itemProps1.xml><?xml version="1.0" encoding="utf-8"?>
<ds:datastoreItem xmlns:ds="http://schemas.openxmlformats.org/officeDocument/2006/customXml" ds:itemID="{5B39676E-CD89-4BB2-BB4F-F4214D07C4BB}"/>
</file>

<file path=customXml/itemProps2.xml><?xml version="1.0" encoding="utf-8"?>
<ds:datastoreItem xmlns:ds="http://schemas.openxmlformats.org/officeDocument/2006/customXml" ds:itemID="{A70BFF3A-EDAE-47F0-835E-8972AAB4C2AB}"/>
</file>

<file path=customXml/itemProps3.xml><?xml version="1.0" encoding="utf-8"?>
<ds:datastoreItem xmlns:ds="http://schemas.openxmlformats.org/officeDocument/2006/customXml" ds:itemID="{FA214DF8-2DB7-4004-9884-F6B9311D9D30}"/>
</file>

<file path=docProps/app.xml><?xml version="1.0" encoding="utf-8"?>
<ap:Properties xmlns:vt="http://schemas.openxmlformats.org/officeDocument/2006/docPropsVTypes" xmlns:ap="http://schemas.openxmlformats.org/officeDocument/2006/extended-properties">
  <ap:Template>Newsletter</ap:Template>
  <ap:Words>1809</ap:Words>
  <ap:Application>Microsoft Office PowerPoint</ap:Application>
  <ap:PresentationFormat>A4 Paper (210x297 mm)</ap:PresentationFormat>
  <ap:Paragraphs>239</ap:Paragraphs>
  <ap:Slides>10</ap:Slides>
  <ap:Notes>1</ap:Notes>
  <ap:HiddenSlides>0</ap:HiddenSlides>
  <ap:MMClips>0</ap:MMClips>
  <ap:AppVersion>16.0000</ap:AppVersion>
</ap: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1900-01-01T00:00:00Z</dcterms:created>
  <dcterms:modified xsi:type="dcterms:W3CDTF">1900-01-01T00:00:00Z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0x0101005FBD4CA3A9BACB4185003DA4633B1CAF</vt:lpwstr>
  </property>
</Properties>
</file>